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2" r:id="rId2"/>
    <p:sldId id="267" r:id="rId3"/>
    <p:sldId id="302" r:id="rId4"/>
    <p:sldId id="257" r:id="rId5"/>
    <p:sldId id="295" r:id="rId6"/>
    <p:sldId id="296" r:id="rId7"/>
    <p:sldId id="303" r:id="rId8"/>
    <p:sldId id="283" r:id="rId9"/>
    <p:sldId id="306" r:id="rId10"/>
    <p:sldId id="307" r:id="rId11"/>
    <p:sldId id="284" r:id="rId12"/>
    <p:sldId id="305" r:id="rId13"/>
    <p:sldId id="308" r:id="rId14"/>
    <p:sldId id="309" r:id="rId15"/>
    <p:sldId id="289" r:id="rId16"/>
    <p:sldId id="310" r:id="rId17"/>
    <p:sldId id="285" r:id="rId18"/>
    <p:sldId id="311" r:id="rId19"/>
    <p:sldId id="312" r:id="rId20"/>
    <p:sldId id="290" r:id="rId21"/>
    <p:sldId id="294" r:id="rId22"/>
    <p:sldId id="314" r:id="rId23"/>
    <p:sldId id="286" r:id="rId24"/>
    <p:sldId id="313" r:id="rId25"/>
    <p:sldId id="291" r:id="rId26"/>
    <p:sldId id="292" r:id="rId27"/>
    <p:sldId id="287" r:id="rId28"/>
    <p:sldId id="315" r:id="rId29"/>
    <p:sldId id="288" r:id="rId30"/>
    <p:sldId id="316" r:id="rId31"/>
    <p:sldId id="293" r:id="rId32"/>
    <p:sldId id="304" r:id="rId33"/>
    <p:sldId id="297" r:id="rId34"/>
    <p:sldId id="317" r:id="rId35"/>
    <p:sldId id="318" r:id="rId36"/>
    <p:sldId id="298" r:id="rId37"/>
    <p:sldId id="299" r:id="rId38"/>
    <p:sldId id="300" r:id="rId39"/>
    <p:sldId id="264" r:id="rId40"/>
  </p:sldIdLst>
  <p:sldSz cx="10972800" cy="6172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03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  <a:srgbClr val="48B8E7"/>
    <a:srgbClr val="38C5F4"/>
    <a:srgbClr val="892990"/>
    <a:srgbClr val="C5242C"/>
    <a:srgbClr val="ECC11B"/>
    <a:srgbClr val="C1D72E"/>
    <a:srgbClr val="71C5E8"/>
    <a:srgbClr val="000000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1" autoAdjust="0"/>
    <p:restoredTop sz="94671" autoAdjust="0"/>
  </p:normalViewPr>
  <p:slideViewPr>
    <p:cSldViewPr snapToGrid="0">
      <p:cViewPr varScale="1">
        <p:scale>
          <a:sx n="123" d="100"/>
          <a:sy n="123" d="100"/>
        </p:scale>
        <p:origin x="330" y="90"/>
      </p:cViewPr>
      <p:guideLst>
        <p:guide orient="horz" pos="2803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5519122-4343-42BC-8120-4106320B3863}" type="datetimeFigureOut">
              <a:rPr lang="en-US"/>
              <a:pPr>
                <a:defRPr/>
              </a:pPr>
              <a:t>9/26/2016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6BA9E85-7280-46CD-8E85-2F3C3CCC6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25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urt\Desktop\132786912_2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000" y="352415"/>
            <a:ext cx="9639416" cy="790042"/>
          </a:xfrm>
        </p:spPr>
        <p:txBody>
          <a:bodyPr anchor="b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000" y="2135529"/>
            <a:ext cx="9653306" cy="427106"/>
          </a:xfrm>
        </p:spPr>
        <p:txBody>
          <a:bodyPr anchor="b" anchorCtr="0">
            <a:noAutofit/>
          </a:bodyPr>
          <a:lstStyle>
            <a:lvl1pPr marL="0" indent="0" algn="l" defTabSz="457200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  <a:defRPr lang="en-US" sz="2000" dirty="0" smtClean="0">
                <a:solidFill>
                  <a:schemeClr val="bg1"/>
                </a:solidFill>
                <a:latin typeface="HelveticaNeueLT Std Med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75000" y="2677206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75000" y="3086100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Rectangle 26"/>
          <p:cNvSpPr>
            <a:spLocks noChangeArrowheads="1"/>
          </p:cNvSpPr>
          <p:nvPr userDrawn="1"/>
        </p:nvSpPr>
        <p:spPr bwMode="black">
          <a:xfrm>
            <a:off x="565786" y="5783513"/>
            <a:ext cx="636270" cy="1785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eaLnBrk="0" fontAlgn="auto" hangingPunct="0">
              <a:spcAft>
                <a:spcPts val="0"/>
              </a:spcAft>
              <a:tabLst>
                <a:tab pos="461963" algn="l"/>
                <a:tab pos="4572000" algn="ctr"/>
                <a:tab pos="8461375" algn="r"/>
                <a:tab pos="8855075" algn="r"/>
              </a:tabLst>
              <a:defRPr/>
            </a:pPr>
            <a:fld id="{045FBCF8-2D6C-409A-AFD6-D531690144F4}" type="slidenum">
              <a:rPr lang="en-US" sz="1000" b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pPr eaLnBrk="0" fontAlgn="auto" hangingPunct="0">
                <a:spcAft>
                  <a:spcPts val="0"/>
                </a:spcAft>
                <a:tabLst>
                  <a:tab pos="461963" algn="l"/>
                  <a:tab pos="4572000" algn="ctr"/>
                  <a:tab pos="8461375" algn="r"/>
                  <a:tab pos="8855075" algn="r"/>
                </a:tabLst>
                <a:defRPr/>
              </a:pPr>
              <a:t>‹#›</a:t>
            </a:fld>
            <a:endParaRPr lang="en-US" sz="10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963041" y="5793514"/>
            <a:ext cx="305243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t>Copyright 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© 2015 </a:t>
            </a:r>
            <a:r>
              <a:rPr lang="en-US" sz="800" b="0" dirty="0" err="1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Sensity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 Systems Inc.     All Rights Reserved.</a:t>
            </a:r>
            <a:endParaRPr lang="en-US" sz="8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353550" y="5419627"/>
            <a:ext cx="1371600" cy="559044"/>
            <a:chOff x="2741612" y="3382169"/>
            <a:chExt cx="4229100" cy="1905000"/>
          </a:xfrm>
        </p:grpSpPr>
        <p:pic>
          <p:nvPicPr>
            <p:cNvPr id="15" name="Picture 2" descr="C:\Users\Kurt\Desktop\Sensity_Logo_750x15043t43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  <p:pic>
          <p:nvPicPr>
            <p:cNvPr id="16" name="Picture 3" descr="C:\Users\Kurt\Desktop\Sensity_Logo_750x150 copy343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ment / End slide Cit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urt\Desktop\Dog &amp; Pony Show\Sensity Systems\New Template\Copy of Chicago_Pic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84"/>
                </a:srgbClr>
              </a:gs>
              <a:gs pos="100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153940"/>
            <a:ext cx="10972800" cy="94275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99" y="2156363"/>
            <a:ext cx="10292230" cy="961169"/>
          </a:xfrm>
        </p:spPr>
        <p:txBody>
          <a:bodyPr anchor="ctr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ment / End slide Air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kurt\Desktop\Copy of iStock_000004390897_Full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16000"/>
                </a:srgbClr>
              </a:gs>
              <a:gs pos="100000">
                <a:srgbClr val="000000">
                  <a:alpha val="3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153940"/>
            <a:ext cx="10972800" cy="94275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99" y="2156363"/>
            <a:ext cx="10292230" cy="961169"/>
          </a:xfrm>
        </p:spPr>
        <p:txBody>
          <a:bodyPr anchor="ctr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ment / End slide Stree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Kurt\Desktop\132786912_2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 userDrawn="1"/>
        </p:nvSpPr>
        <p:spPr>
          <a:xfrm>
            <a:off x="0" y="2153940"/>
            <a:ext cx="10972800" cy="94275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99" y="2156363"/>
            <a:ext cx="10292230" cy="961169"/>
          </a:xfrm>
        </p:spPr>
        <p:txBody>
          <a:bodyPr anchor="ctr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gment / End slide Str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3" y="-12161"/>
            <a:ext cx="10989734" cy="6209761"/>
          </a:xfrm>
          <a:prstGeom prst="rect">
            <a:avLst/>
          </a:prstGeom>
        </p:spPr>
      </p:pic>
      <p:sp>
        <p:nvSpPr>
          <p:cNvPr id="13" name="Oval 12"/>
          <p:cNvSpPr/>
          <p:nvPr userDrawn="1"/>
        </p:nvSpPr>
        <p:spPr>
          <a:xfrm>
            <a:off x="5459800" y="2090724"/>
            <a:ext cx="2789748" cy="278974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0" y="3654251"/>
            <a:ext cx="5471965" cy="663749"/>
          </a:xfrm>
          <a:custGeom>
            <a:avLst/>
            <a:gdLst>
              <a:gd name="connsiteX0" fmla="*/ 0 w 4605867"/>
              <a:gd name="connsiteY0" fmla="*/ 660400 h 660400"/>
              <a:gd name="connsiteX1" fmla="*/ 4605867 w 4605867"/>
              <a:gd name="connsiteY1" fmla="*/ 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05867" h="660400">
                <a:moveTo>
                  <a:pt x="0" y="660400"/>
                </a:moveTo>
                <a:lnTo>
                  <a:pt x="4605867" y="0"/>
                </a:lnTo>
              </a:path>
            </a:pathLst>
          </a:custGeom>
          <a:noFill/>
          <a:ln w="666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153940"/>
            <a:ext cx="10972800" cy="94275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99" y="2156363"/>
            <a:ext cx="10292230" cy="961169"/>
          </a:xfrm>
        </p:spPr>
        <p:txBody>
          <a:bodyPr anchor="ctr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85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337605"/>
            <a:ext cx="9864090" cy="667226"/>
          </a:xfrm>
        </p:spPr>
        <p:txBody>
          <a:bodyPr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526"/>
              </a:spcAft>
              <a:defRPr lang="en-US" sz="3200" b="0" cap="none" baseline="0" dirty="0" smtClean="0">
                <a:solidFill>
                  <a:schemeClr val="accent1"/>
                </a:solidFill>
                <a:latin typeface="HelveticaNeueLT Std Med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571500" y="1128513"/>
            <a:ext cx="9875520" cy="4367122"/>
          </a:xfrm>
        </p:spPr>
        <p:txBody>
          <a:bodyPr/>
          <a:lstStyle>
            <a:lvl1pPr marL="285750" indent="-285750"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 marL="569913" indent="-284163">
              <a:buClr>
                <a:schemeClr val="accent1">
                  <a:lumMod val="50000"/>
                </a:schemeClr>
              </a:buCl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marL="854075" indent="-282575"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 marL="1147763" indent="-290513"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 marL="1431925" indent="-288925"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none" baseline="0" dirty="0" smtClean="0">
                <a:solidFill>
                  <a:schemeClr val="accent1"/>
                </a:solidFill>
                <a:latin typeface="HelveticaNeueLT Std Med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olumn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– </a:t>
            </a:r>
            <a:br>
              <a:rPr lang="en-US" dirty="0"/>
            </a:br>
            <a:r>
              <a:rPr lang="en-US" dirty="0"/>
              <a:t>two column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440180"/>
            <a:ext cx="4846320" cy="4073367"/>
          </a:xfrm>
        </p:spPr>
        <p:txBody>
          <a:bodyPr/>
          <a:lstStyle>
            <a:lvl1pPr>
              <a:defRPr sz="2400" b="0">
                <a:solidFill>
                  <a:schemeClr val="accent2"/>
                </a:solidFill>
              </a:defRPr>
            </a:lvl1pPr>
            <a:lvl2pPr>
              <a:defRPr sz="2200" b="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2000" b="0">
                <a:solidFill>
                  <a:schemeClr val="accent2"/>
                </a:solidFill>
              </a:defRPr>
            </a:lvl3pPr>
            <a:lvl4pPr>
              <a:defRPr sz="1800" b="0">
                <a:solidFill>
                  <a:schemeClr val="accent2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440180"/>
            <a:ext cx="4846320" cy="4073367"/>
          </a:xfrm>
        </p:spPr>
        <p:txBody>
          <a:bodyPr/>
          <a:lstStyle>
            <a:lvl1pPr>
              <a:defRPr sz="2400" b="0">
                <a:solidFill>
                  <a:schemeClr val="accent2"/>
                </a:solidFill>
              </a:defRPr>
            </a:lvl1pPr>
            <a:lvl2pPr>
              <a:defRPr sz="2200" b="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2000" b="0">
                <a:solidFill>
                  <a:schemeClr val="accent2"/>
                </a:solidFill>
              </a:defRPr>
            </a:lvl3pPr>
            <a:lvl4pPr>
              <a:defRPr sz="1800" b="0">
                <a:solidFill>
                  <a:schemeClr val="accent2"/>
                </a:solidFill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– </a:t>
            </a:r>
            <a:br>
              <a:rPr lang="en-US" dirty="0"/>
            </a:br>
            <a:r>
              <a:rPr lang="en-US" dirty="0"/>
              <a:t>Picture and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440180"/>
            <a:ext cx="4846320" cy="4073367"/>
          </a:xfrm>
        </p:spPr>
        <p:txBody>
          <a:bodyPr/>
          <a:lstStyle>
            <a:lvl1pPr>
              <a:defRPr sz="2400" b="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55371" y="1440180"/>
            <a:ext cx="4849978" cy="407365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– </a:t>
            </a:r>
            <a:br>
              <a:rPr lang="en-US" dirty="0"/>
            </a:br>
            <a:r>
              <a:rPr lang="en-US" dirty="0"/>
              <a:t>Chart &amp;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440180"/>
            <a:ext cx="4846320" cy="4073367"/>
          </a:xfrm>
        </p:spPr>
        <p:txBody>
          <a:bodyPr/>
          <a:lstStyle>
            <a:lvl1pPr>
              <a:defRPr sz="2400" b="0">
                <a:solidFill>
                  <a:schemeClr val="accent2"/>
                </a:solidFill>
              </a:defRPr>
            </a:lvl1pPr>
            <a:lvl2pPr>
              <a:defRPr sz="2200" b="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2000" b="0">
                <a:solidFill>
                  <a:schemeClr val="accent2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553082" y="1440180"/>
            <a:ext cx="4849978" cy="407365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tr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urt\Desktop\80487729_1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000" y="352415"/>
            <a:ext cx="9639416" cy="790042"/>
          </a:xfrm>
        </p:spPr>
        <p:txBody>
          <a:bodyPr anchor="b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000" y="2135529"/>
            <a:ext cx="9653306" cy="427106"/>
          </a:xfrm>
        </p:spPr>
        <p:txBody>
          <a:bodyPr anchor="b" anchorCtr="0">
            <a:noAutofit/>
          </a:bodyPr>
          <a:lstStyle>
            <a:lvl1pPr marL="0" indent="0" algn="l" defTabSz="457200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  <a:defRPr lang="en-US" sz="2000" dirty="0" smtClean="0">
                <a:solidFill>
                  <a:schemeClr val="bg1"/>
                </a:solidFill>
                <a:latin typeface="HelveticaNeueLT Std Med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75000" y="2677206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75000" y="3086100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Rectangle 26"/>
          <p:cNvSpPr>
            <a:spLocks noChangeArrowheads="1"/>
          </p:cNvSpPr>
          <p:nvPr userDrawn="1"/>
        </p:nvSpPr>
        <p:spPr bwMode="black">
          <a:xfrm>
            <a:off x="565786" y="5783513"/>
            <a:ext cx="636270" cy="1785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eaLnBrk="0" fontAlgn="auto" hangingPunct="0">
              <a:spcAft>
                <a:spcPts val="0"/>
              </a:spcAft>
              <a:tabLst>
                <a:tab pos="461963" algn="l"/>
                <a:tab pos="4572000" algn="ctr"/>
                <a:tab pos="8461375" algn="r"/>
                <a:tab pos="8855075" algn="r"/>
              </a:tabLst>
              <a:defRPr/>
            </a:pPr>
            <a:fld id="{045FBCF8-2D6C-409A-AFD6-D531690144F4}" type="slidenum">
              <a:rPr lang="en-US" sz="1000" b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pPr eaLnBrk="0" fontAlgn="auto" hangingPunct="0">
                <a:spcAft>
                  <a:spcPts val="0"/>
                </a:spcAft>
                <a:tabLst>
                  <a:tab pos="461963" algn="l"/>
                  <a:tab pos="4572000" algn="ctr"/>
                  <a:tab pos="8461375" algn="r"/>
                  <a:tab pos="8855075" algn="r"/>
                </a:tabLst>
                <a:defRPr/>
              </a:pPr>
              <a:t>‹#›</a:t>
            </a:fld>
            <a:endParaRPr lang="en-US" sz="10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963041" y="5793514"/>
            <a:ext cx="305243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t>Copyright 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© 2015 </a:t>
            </a:r>
            <a:r>
              <a:rPr lang="en-US" sz="800" b="0" dirty="0" err="1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Sensity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 Systems Inc.     All Rights Reserved.</a:t>
            </a:r>
            <a:endParaRPr lang="en-US" sz="8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353550" y="5419627"/>
            <a:ext cx="1371600" cy="559044"/>
            <a:chOff x="2741612" y="3382169"/>
            <a:chExt cx="4229100" cy="1905000"/>
          </a:xfrm>
        </p:grpSpPr>
        <p:pic>
          <p:nvPicPr>
            <p:cNvPr id="17" name="Picture 2" descr="C:\Users\Kurt\Desktop\Sensity_Logo_750x15043t43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  <p:pic>
          <p:nvPicPr>
            <p:cNvPr id="18" name="Picture 3" descr="C:\Users\Kurt\Desktop\Sensity_Logo_750x150 copy343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ir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urt\Desktop\Copy of iStock_000004390897_Full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16000"/>
                </a:srgbClr>
              </a:gs>
              <a:gs pos="100000">
                <a:srgbClr val="000000">
                  <a:alpha val="3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000" y="352415"/>
            <a:ext cx="9639416" cy="790042"/>
          </a:xfrm>
        </p:spPr>
        <p:txBody>
          <a:bodyPr anchor="b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000" y="2135529"/>
            <a:ext cx="9653306" cy="427106"/>
          </a:xfrm>
        </p:spPr>
        <p:txBody>
          <a:bodyPr anchor="b" anchorCtr="0">
            <a:noAutofit/>
          </a:bodyPr>
          <a:lstStyle>
            <a:lvl1pPr marL="0" indent="0" algn="l" defTabSz="457200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  <a:defRPr lang="en-US" sz="2000" dirty="0" smtClean="0">
                <a:solidFill>
                  <a:schemeClr val="bg1"/>
                </a:solidFill>
                <a:latin typeface="HelveticaNeueLT Std Med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75000" y="2677206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75000" y="3086100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565786" y="5783513"/>
            <a:ext cx="636270" cy="1785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eaLnBrk="0" fontAlgn="auto" hangingPunct="0">
              <a:spcAft>
                <a:spcPts val="0"/>
              </a:spcAft>
              <a:tabLst>
                <a:tab pos="461963" algn="l"/>
                <a:tab pos="4572000" algn="ctr"/>
                <a:tab pos="8461375" algn="r"/>
                <a:tab pos="8855075" algn="r"/>
              </a:tabLst>
              <a:defRPr/>
            </a:pPr>
            <a:fld id="{045FBCF8-2D6C-409A-AFD6-D531690144F4}" type="slidenum">
              <a:rPr lang="en-US" sz="1000" b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pPr eaLnBrk="0" fontAlgn="auto" hangingPunct="0">
                <a:spcAft>
                  <a:spcPts val="0"/>
                </a:spcAft>
                <a:tabLst>
                  <a:tab pos="461963" algn="l"/>
                  <a:tab pos="4572000" algn="ctr"/>
                  <a:tab pos="8461375" algn="r"/>
                  <a:tab pos="8855075" algn="r"/>
                </a:tabLst>
                <a:defRPr/>
              </a:pPr>
              <a:t>‹#›</a:t>
            </a:fld>
            <a:endParaRPr lang="en-US" sz="10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963041" y="5793514"/>
            <a:ext cx="305243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t>Copyright 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© 2015 </a:t>
            </a:r>
            <a:r>
              <a:rPr lang="en-US" sz="800" b="0" dirty="0" err="1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Sensity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 Systems Inc.     All Rights Reserved.</a:t>
            </a:r>
            <a:endParaRPr lang="en-US" sz="8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353550" y="5419627"/>
            <a:ext cx="1371600" cy="559044"/>
            <a:chOff x="2741612" y="3382169"/>
            <a:chExt cx="4229100" cy="1905000"/>
          </a:xfrm>
        </p:grpSpPr>
        <p:pic>
          <p:nvPicPr>
            <p:cNvPr id="15" name="Picture 2" descr="C:\Users\Kurt\Desktop\Sensity_Logo_750x15043t43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  <p:pic>
          <p:nvPicPr>
            <p:cNvPr id="18" name="Picture 3" descr="C:\Users\Kurt\Desktop\Sensity_Logo_750x150 copy343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hopping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Kurt\Desktop\Dog &amp; Pony Show\Sensity Systems\New Template\Copy of 14884704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0972800" cy="6172201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84"/>
                </a:srgbClr>
              </a:gs>
              <a:gs pos="100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000" y="352415"/>
            <a:ext cx="9639416" cy="790042"/>
          </a:xfrm>
        </p:spPr>
        <p:txBody>
          <a:bodyPr anchor="b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000" y="2135529"/>
            <a:ext cx="9653306" cy="427106"/>
          </a:xfrm>
        </p:spPr>
        <p:txBody>
          <a:bodyPr anchor="b" anchorCtr="0">
            <a:noAutofit/>
          </a:bodyPr>
          <a:lstStyle>
            <a:lvl1pPr marL="0" indent="0" algn="l" defTabSz="457200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  <a:defRPr lang="en-US" sz="2000" dirty="0" smtClean="0">
                <a:solidFill>
                  <a:schemeClr val="bg1"/>
                </a:solidFill>
                <a:latin typeface="HelveticaNeueLT Std Med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75000" y="2677206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75000" y="3086100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565786" y="5783513"/>
            <a:ext cx="636270" cy="1785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eaLnBrk="0" fontAlgn="auto" hangingPunct="0">
              <a:spcAft>
                <a:spcPts val="0"/>
              </a:spcAft>
              <a:tabLst>
                <a:tab pos="461963" algn="l"/>
                <a:tab pos="4572000" algn="ctr"/>
                <a:tab pos="8461375" algn="r"/>
                <a:tab pos="8855075" algn="r"/>
              </a:tabLst>
              <a:defRPr/>
            </a:pPr>
            <a:fld id="{045FBCF8-2D6C-409A-AFD6-D531690144F4}" type="slidenum">
              <a:rPr lang="en-US" sz="1000" b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pPr eaLnBrk="0" fontAlgn="auto" hangingPunct="0">
                <a:spcAft>
                  <a:spcPts val="0"/>
                </a:spcAft>
                <a:tabLst>
                  <a:tab pos="461963" algn="l"/>
                  <a:tab pos="4572000" algn="ctr"/>
                  <a:tab pos="8461375" algn="r"/>
                  <a:tab pos="8855075" algn="r"/>
                </a:tabLst>
                <a:defRPr/>
              </a:pPr>
              <a:t>‹#›</a:t>
            </a:fld>
            <a:endParaRPr lang="en-US" sz="10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963041" y="5793514"/>
            <a:ext cx="305243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t>Copyright 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© 2015 </a:t>
            </a:r>
            <a:r>
              <a:rPr lang="en-US" sz="800" b="0" dirty="0" err="1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Sensity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 Systems Inc.     All Rights Reserved.</a:t>
            </a:r>
            <a:endParaRPr lang="en-US" sz="8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353550" y="5419627"/>
            <a:ext cx="1371600" cy="559044"/>
            <a:chOff x="2741612" y="3382169"/>
            <a:chExt cx="4229100" cy="1905000"/>
          </a:xfrm>
        </p:grpSpPr>
        <p:pic>
          <p:nvPicPr>
            <p:cNvPr id="18" name="Picture 2" descr="C:\Users\Kurt\Desktop\Sensity_Logo_750x15043t43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  <p:pic>
          <p:nvPicPr>
            <p:cNvPr id="19" name="Picture 3" descr="C:\Users\Kurt\Desktop\Sensity_Logo_750x150 copy343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it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Kurt\Desktop\Dog &amp; Pony Show\Sensity Systems\New Template\Copy of Chicago_Pic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84"/>
                </a:srgbClr>
              </a:gs>
              <a:gs pos="100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000" y="352415"/>
            <a:ext cx="9639416" cy="790042"/>
          </a:xfrm>
        </p:spPr>
        <p:txBody>
          <a:bodyPr anchor="b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000" y="2135529"/>
            <a:ext cx="9653306" cy="427106"/>
          </a:xfrm>
        </p:spPr>
        <p:txBody>
          <a:bodyPr anchor="b" anchorCtr="0">
            <a:noAutofit/>
          </a:bodyPr>
          <a:lstStyle>
            <a:lvl1pPr marL="0" indent="0" algn="l" defTabSz="457200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  <a:defRPr lang="en-US" sz="2000" dirty="0" smtClean="0">
                <a:solidFill>
                  <a:schemeClr val="bg1"/>
                </a:solidFill>
                <a:latin typeface="HelveticaNeueLT Std Med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75000" y="2677206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75000" y="3086100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565786" y="5783513"/>
            <a:ext cx="636270" cy="1785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eaLnBrk="0" fontAlgn="auto" hangingPunct="0">
              <a:spcAft>
                <a:spcPts val="0"/>
              </a:spcAft>
              <a:tabLst>
                <a:tab pos="461963" algn="l"/>
                <a:tab pos="4572000" algn="ctr"/>
                <a:tab pos="8461375" algn="r"/>
                <a:tab pos="8855075" algn="r"/>
              </a:tabLst>
              <a:defRPr/>
            </a:pPr>
            <a:fld id="{045FBCF8-2D6C-409A-AFD6-D531690144F4}" type="slidenum">
              <a:rPr lang="en-US" sz="1000" b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pPr eaLnBrk="0" fontAlgn="auto" hangingPunct="0">
                <a:spcAft>
                  <a:spcPts val="0"/>
                </a:spcAft>
                <a:tabLst>
                  <a:tab pos="461963" algn="l"/>
                  <a:tab pos="4572000" algn="ctr"/>
                  <a:tab pos="8461375" algn="r"/>
                  <a:tab pos="8855075" algn="r"/>
                </a:tabLst>
                <a:defRPr/>
              </a:pPr>
              <a:t>‹#›</a:t>
            </a:fld>
            <a:endParaRPr lang="en-US" sz="10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963041" y="5793514"/>
            <a:ext cx="305243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t>Copyright 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© 2015 </a:t>
            </a:r>
            <a:r>
              <a:rPr lang="en-US" sz="800" b="0" dirty="0" err="1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Sensity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 Systems Inc.     All Rights Reserved.</a:t>
            </a:r>
            <a:endParaRPr lang="en-US" sz="8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353550" y="5419627"/>
            <a:ext cx="1371600" cy="559044"/>
            <a:chOff x="2741612" y="3382169"/>
            <a:chExt cx="4229100" cy="1905000"/>
          </a:xfrm>
        </p:grpSpPr>
        <p:pic>
          <p:nvPicPr>
            <p:cNvPr id="18" name="Picture 2" descr="C:\Users\Kurt\Desktop\Sensity_Logo_750x15043t43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  <p:pic>
          <p:nvPicPr>
            <p:cNvPr id="19" name="Picture 3" descr="C:\Users\Kurt\Desktop\Sensity_Logo_750x150 copy343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Cit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161"/>
            <a:ext cx="11006667" cy="6209761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5459800" y="2090724"/>
            <a:ext cx="2789748" cy="278974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 userDrawn="1"/>
        </p:nvSpPr>
        <p:spPr>
          <a:xfrm>
            <a:off x="0" y="3654251"/>
            <a:ext cx="5471965" cy="663749"/>
          </a:xfrm>
          <a:custGeom>
            <a:avLst/>
            <a:gdLst>
              <a:gd name="connsiteX0" fmla="*/ 0 w 4605867"/>
              <a:gd name="connsiteY0" fmla="*/ 660400 h 660400"/>
              <a:gd name="connsiteX1" fmla="*/ 4605867 w 4605867"/>
              <a:gd name="connsiteY1" fmla="*/ 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05867" h="660400">
                <a:moveTo>
                  <a:pt x="0" y="660400"/>
                </a:moveTo>
                <a:lnTo>
                  <a:pt x="4605867" y="0"/>
                </a:lnTo>
              </a:path>
            </a:pathLst>
          </a:custGeom>
          <a:noFill/>
          <a:ln w="666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000" y="352415"/>
            <a:ext cx="9639416" cy="790042"/>
          </a:xfrm>
        </p:spPr>
        <p:txBody>
          <a:bodyPr anchor="b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000" y="2135529"/>
            <a:ext cx="9653306" cy="427106"/>
          </a:xfrm>
        </p:spPr>
        <p:txBody>
          <a:bodyPr anchor="b" anchorCtr="0">
            <a:noAutofit/>
          </a:bodyPr>
          <a:lstStyle>
            <a:lvl1pPr marL="0" indent="0" algn="l" defTabSz="457200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  <a:defRPr lang="en-US" sz="2000" dirty="0" smtClean="0">
                <a:solidFill>
                  <a:schemeClr val="bg1"/>
                </a:solidFill>
                <a:latin typeface="HelveticaNeueLT Std Med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75000" y="2677206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75000" y="3086100"/>
            <a:ext cx="9639300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565786" y="5783513"/>
            <a:ext cx="636270" cy="1785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eaLnBrk="0" fontAlgn="auto" hangingPunct="0">
              <a:spcAft>
                <a:spcPts val="0"/>
              </a:spcAft>
              <a:tabLst>
                <a:tab pos="461963" algn="l"/>
                <a:tab pos="4572000" algn="ctr"/>
                <a:tab pos="8461375" algn="r"/>
                <a:tab pos="8855075" algn="r"/>
              </a:tabLst>
              <a:defRPr/>
            </a:pPr>
            <a:fld id="{045FBCF8-2D6C-409A-AFD6-D531690144F4}" type="slidenum">
              <a:rPr lang="en-US" sz="1000" b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pPr eaLnBrk="0" fontAlgn="auto" hangingPunct="0">
                <a:spcAft>
                  <a:spcPts val="0"/>
                </a:spcAft>
                <a:tabLst>
                  <a:tab pos="461963" algn="l"/>
                  <a:tab pos="4572000" algn="ctr"/>
                  <a:tab pos="8461375" algn="r"/>
                  <a:tab pos="8855075" algn="r"/>
                </a:tabLst>
                <a:defRPr/>
              </a:pPr>
              <a:t>‹#›</a:t>
            </a:fld>
            <a:endParaRPr lang="en-US" sz="10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963041" y="5793514"/>
            <a:ext cx="305243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t>Copyright 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© 2015 </a:t>
            </a:r>
            <a:r>
              <a:rPr lang="en-US" sz="800" b="0" dirty="0" err="1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Sensity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 Systems Inc.     All Rights Reserved.</a:t>
            </a:r>
            <a:endParaRPr lang="en-US" sz="8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353550" y="5419627"/>
            <a:ext cx="1371600" cy="559044"/>
            <a:chOff x="2741612" y="3382169"/>
            <a:chExt cx="4229100" cy="1905000"/>
          </a:xfrm>
        </p:grpSpPr>
        <p:pic>
          <p:nvPicPr>
            <p:cNvPr id="18" name="Picture 2" descr="C:\Users\Kurt\Desktop\Sensity_Logo_750x15043t43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  <p:pic>
          <p:nvPicPr>
            <p:cNvPr id="19" name="Picture 3" descr="C:\Users\Kurt\Desktop\Sensity_Logo_750x150 copy343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3976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Title Slide Air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kurt\Desktop\Untitled-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0972800" cy="6172201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16000"/>
                </a:srgbClr>
              </a:gs>
              <a:gs pos="100000">
                <a:srgbClr val="000000">
                  <a:alpha val="3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1" y="1109538"/>
            <a:ext cx="5486400" cy="790042"/>
          </a:xfrm>
        </p:spPr>
        <p:txBody>
          <a:bodyPr anchor="b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1" y="2135529"/>
            <a:ext cx="5494306" cy="427106"/>
          </a:xfrm>
        </p:spPr>
        <p:txBody>
          <a:bodyPr anchor="b" anchorCtr="0">
            <a:noAutofit/>
          </a:bodyPr>
          <a:lstStyle>
            <a:lvl1pPr marL="0" indent="0" algn="l" defTabSz="457200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  <a:defRPr lang="en-US" sz="2000" dirty="0" smtClean="0">
                <a:solidFill>
                  <a:schemeClr val="bg1"/>
                </a:solidFill>
                <a:latin typeface="HelveticaNeueLT Std Med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486402" y="2677206"/>
            <a:ext cx="5486334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486402" y="3086100"/>
            <a:ext cx="5486334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565786" y="5783513"/>
            <a:ext cx="636270" cy="1785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eaLnBrk="0" fontAlgn="auto" hangingPunct="0">
              <a:spcAft>
                <a:spcPts val="0"/>
              </a:spcAft>
              <a:tabLst>
                <a:tab pos="461963" algn="l"/>
                <a:tab pos="4572000" algn="ctr"/>
                <a:tab pos="8461375" algn="r"/>
                <a:tab pos="8855075" algn="r"/>
              </a:tabLst>
              <a:defRPr/>
            </a:pPr>
            <a:fld id="{045FBCF8-2D6C-409A-AFD6-D531690144F4}" type="slidenum">
              <a:rPr lang="en-US" sz="1000" b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pPr eaLnBrk="0" fontAlgn="auto" hangingPunct="0">
                <a:spcAft>
                  <a:spcPts val="0"/>
                </a:spcAft>
                <a:tabLst>
                  <a:tab pos="461963" algn="l"/>
                  <a:tab pos="4572000" algn="ctr"/>
                  <a:tab pos="8461375" algn="r"/>
                  <a:tab pos="8855075" algn="r"/>
                </a:tabLst>
                <a:defRPr/>
              </a:pPr>
              <a:t>‹#›</a:t>
            </a:fld>
            <a:endParaRPr lang="en-US" sz="10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963041" y="5793514"/>
            <a:ext cx="305243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t>Copyright 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© 2015 </a:t>
            </a:r>
            <a:r>
              <a:rPr lang="en-US" sz="800" b="0" dirty="0" err="1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Sensity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 Systems Inc.     All Rights Reserved.</a:t>
            </a:r>
            <a:endParaRPr lang="en-US" sz="8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772336" y="360043"/>
            <a:ext cx="2743200" cy="2743200"/>
          </a:xfrm>
          <a:prstGeom prst="ellipse">
            <a:avLst/>
          </a:prstGeom>
          <a:gradFill>
            <a:gsLst>
              <a:gs pos="100000">
                <a:schemeClr val="accent1">
                  <a:alpha val="5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3126" y="1211580"/>
            <a:ext cx="2075688" cy="2074546"/>
          </a:xfrm>
          <a:prstGeom prst="ellipse">
            <a:avLst/>
          </a:prstGeom>
          <a:gradFill>
            <a:gsLst>
              <a:gs pos="100000">
                <a:schemeClr val="accent1">
                  <a:alpha val="5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50293" y="2667954"/>
            <a:ext cx="1280160" cy="1280160"/>
          </a:xfrm>
          <a:prstGeom prst="ellipse">
            <a:avLst/>
          </a:prstGeom>
          <a:gradFill>
            <a:gsLst>
              <a:gs pos="100000">
                <a:schemeClr val="accent1">
                  <a:alpha val="5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98954" y="2099310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39874" y="3132772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7729" y="1593532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 userDrawn="1"/>
        </p:nvSpPr>
        <p:spPr>
          <a:xfrm>
            <a:off x="1600201" y="1705928"/>
            <a:ext cx="1588770" cy="480060"/>
          </a:xfrm>
          <a:custGeom>
            <a:avLst/>
            <a:gdLst>
              <a:gd name="connsiteX0" fmla="*/ 0 w 1323975"/>
              <a:gd name="connsiteY0" fmla="*/ 533400 h 533400"/>
              <a:gd name="connsiteX1" fmla="*/ 1323975 w 1323975"/>
              <a:gd name="connsiteY1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3975" h="533400">
                <a:moveTo>
                  <a:pt x="0" y="533400"/>
                </a:moveTo>
                <a:lnTo>
                  <a:pt x="1323975" y="0"/>
                </a:lnTo>
              </a:path>
            </a:pathLst>
          </a:cu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" name="Freeform 31"/>
          <p:cNvSpPr/>
          <p:nvPr userDrawn="1"/>
        </p:nvSpPr>
        <p:spPr>
          <a:xfrm>
            <a:off x="1200151" y="1680211"/>
            <a:ext cx="2034539" cy="1637347"/>
          </a:xfrm>
          <a:custGeom>
            <a:avLst/>
            <a:gdLst>
              <a:gd name="connsiteX0" fmla="*/ 0 w 1323975"/>
              <a:gd name="connsiteY0" fmla="*/ 533400 h 533400"/>
              <a:gd name="connsiteX1" fmla="*/ 1323975 w 1323975"/>
              <a:gd name="connsiteY1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3975" h="533400">
                <a:moveTo>
                  <a:pt x="0" y="533400"/>
                </a:moveTo>
                <a:lnTo>
                  <a:pt x="1323975" y="0"/>
                </a:lnTo>
              </a:path>
            </a:pathLst>
          </a:cu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Freeform 32"/>
          <p:cNvSpPr/>
          <p:nvPr userDrawn="1"/>
        </p:nvSpPr>
        <p:spPr>
          <a:xfrm>
            <a:off x="1291591" y="2211705"/>
            <a:ext cx="262890" cy="1011555"/>
          </a:xfrm>
          <a:custGeom>
            <a:avLst/>
            <a:gdLst>
              <a:gd name="connsiteX0" fmla="*/ 0 w 1323975"/>
              <a:gd name="connsiteY0" fmla="*/ 533400 h 533400"/>
              <a:gd name="connsiteX1" fmla="*/ 1323975 w 1323975"/>
              <a:gd name="connsiteY1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3975" h="533400">
                <a:moveTo>
                  <a:pt x="0" y="533400"/>
                </a:moveTo>
                <a:lnTo>
                  <a:pt x="1323975" y="0"/>
                </a:lnTo>
              </a:path>
            </a:pathLst>
          </a:cu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9353550" y="5419627"/>
            <a:ext cx="1371600" cy="559044"/>
            <a:chOff x="2741612" y="3382169"/>
            <a:chExt cx="4229100" cy="1905000"/>
          </a:xfrm>
        </p:grpSpPr>
        <p:pic>
          <p:nvPicPr>
            <p:cNvPr id="28" name="Picture 2" descr="C:\Users\Kurt\Desktop\Sensity_Logo_750x15043t43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  <p:pic>
          <p:nvPicPr>
            <p:cNvPr id="29" name="Picture 3" descr="C:\Users\Kurt\Desktop\Sensity_Logo_750x150 copy343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9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32" grpId="0" animBg="1"/>
      <p:bldP spid="3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Title Slide Shopping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:\Users\Kurt\Desktop\Picture2vcgb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" y="-5714"/>
            <a:ext cx="10988040" cy="6177914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84"/>
                </a:srgbClr>
              </a:gs>
              <a:gs pos="100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1" y="1109538"/>
            <a:ext cx="5486400" cy="790042"/>
          </a:xfrm>
        </p:spPr>
        <p:txBody>
          <a:bodyPr anchor="b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1" y="2135529"/>
            <a:ext cx="5494306" cy="427106"/>
          </a:xfrm>
        </p:spPr>
        <p:txBody>
          <a:bodyPr anchor="b" anchorCtr="0">
            <a:noAutofit/>
          </a:bodyPr>
          <a:lstStyle>
            <a:lvl1pPr marL="0" indent="0" algn="l" defTabSz="457200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ts val="600"/>
              </a:spcAft>
              <a:buClrTx/>
              <a:buFontTx/>
              <a:buNone/>
              <a:defRPr lang="en-US" sz="2000" dirty="0" smtClean="0">
                <a:solidFill>
                  <a:schemeClr val="bg1"/>
                </a:solidFill>
                <a:latin typeface="HelveticaNeueLT Std Med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486402" y="2677206"/>
            <a:ext cx="5486334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486402" y="3086100"/>
            <a:ext cx="5486334" cy="294323"/>
          </a:xfrm>
        </p:spPr>
        <p:txBody>
          <a:bodyPr anchor="b" anchorCtr="0"/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26"/>
          <p:cNvSpPr>
            <a:spLocks noChangeArrowheads="1"/>
          </p:cNvSpPr>
          <p:nvPr userDrawn="1"/>
        </p:nvSpPr>
        <p:spPr bwMode="black">
          <a:xfrm>
            <a:off x="565786" y="5783513"/>
            <a:ext cx="636270" cy="1785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eaLnBrk="0" fontAlgn="auto" hangingPunct="0">
              <a:spcAft>
                <a:spcPts val="0"/>
              </a:spcAft>
              <a:tabLst>
                <a:tab pos="461963" algn="l"/>
                <a:tab pos="4572000" algn="ctr"/>
                <a:tab pos="8461375" algn="r"/>
                <a:tab pos="8855075" algn="r"/>
              </a:tabLst>
              <a:defRPr/>
            </a:pPr>
            <a:fld id="{045FBCF8-2D6C-409A-AFD6-D531690144F4}" type="slidenum">
              <a:rPr lang="en-US" sz="1000" b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pPr eaLnBrk="0" fontAlgn="auto" hangingPunct="0">
                <a:spcAft>
                  <a:spcPts val="0"/>
                </a:spcAft>
                <a:tabLst>
                  <a:tab pos="461963" algn="l"/>
                  <a:tab pos="4572000" algn="ctr"/>
                  <a:tab pos="8461375" algn="r"/>
                  <a:tab pos="8855075" algn="r"/>
                </a:tabLst>
                <a:defRPr/>
              </a:pPr>
              <a:t>‹#›</a:t>
            </a:fld>
            <a:endParaRPr lang="en-US" sz="10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963041" y="5793514"/>
            <a:ext cx="305243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cs typeface="+mn-cs"/>
              </a:rPr>
              <a:t>Copyright 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© 2015 </a:t>
            </a:r>
            <a:r>
              <a:rPr lang="en-US" sz="800" b="0" dirty="0" err="1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Sensity</a:t>
            </a:r>
            <a:r>
              <a:rPr lang="en-US" sz="800" b="0" dirty="0">
                <a:solidFill>
                  <a:schemeClr val="bg1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 Systems Inc.     All Rights Reserved.</a:t>
            </a:r>
            <a:endParaRPr lang="en-US" sz="800" b="0" dirty="0">
              <a:solidFill>
                <a:schemeClr val="bg1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1772336" y="360043"/>
            <a:ext cx="2743200" cy="2743200"/>
          </a:xfrm>
          <a:prstGeom prst="ellipse">
            <a:avLst/>
          </a:prstGeom>
          <a:gradFill>
            <a:gsLst>
              <a:gs pos="100000">
                <a:schemeClr val="accent1">
                  <a:alpha val="5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473126" y="1211580"/>
            <a:ext cx="2075688" cy="2074546"/>
          </a:xfrm>
          <a:prstGeom prst="ellipse">
            <a:avLst/>
          </a:prstGeom>
          <a:gradFill>
            <a:gsLst>
              <a:gs pos="100000">
                <a:schemeClr val="accent1">
                  <a:alpha val="5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650293" y="2667954"/>
            <a:ext cx="1280160" cy="1280160"/>
          </a:xfrm>
          <a:prstGeom prst="ellipse">
            <a:avLst/>
          </a:prstGeom>
          <a:gradFill>
            <a:gsLst>
              <a:gs pos="100000">
                <a:schemeClr val="accent1">
                  <a:alpha val="5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1398954" y="2099310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 userDrawn="1"/>
        </p:nvSpPr>
        <p:spPr>
          <a:xfrm>
            <a:off x="1139874" y="3132772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 userDrawn="1"/>
        </p:nvSpPr>
        <p:spPr>
          <a:xfrm>
            <a:off x="3027729" y="1593532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 userDrawn="1"/>
        </p:nvSpPr>
        <p:spPr>
          <a:xfrm>
            <a:off x="1600201" y="1705928"/>
            <a:ext cx="1588770" cy="480060"/>
          </a:xfrm>
          <a:custGeom>
            <a:avLst/>
            <a:gdLst>
              <a:gd name="connsiteX0" fmla="*/ 0 w 1323975"/>
              <a:gd name="connsiteY0" fmla="*/ 533400 h 533400"/>
              <a:gd name="connsiteX1" fmla="*/ 1323975 w 1323975"/>
              <a:gd name="connsiteY1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3975" h="533400">
                <a:moveTo>
                  <a:pt x="0" y="533400"/>
                </a:moveTo>
                <a:lnTo>
                  <a:pt x="1323975" y="0"/>
                </a:lnTo>
              </a:path>
            </a:pathLst>
          </a:cu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Freeform 34"/>
          <p:cNvSpPr/>
          <p:nvPr userDrawn="1"/>
        </p:nvSpPr>
        <p:spPr>
          <a:xfrm>
            <a:off x="1200151" y="1680211"/>
            <a:ext cx="2034539" cy="1637347"/>
          </a:xfrm>
          <a:custGeom>
            <a:avLst/>
            <a:gdLst>
              <a:gd name="connsiteX0" fmla="*/ 0 w 1323975"/>
              <a:gd name="connsiteY0" fmla="*/ 533400 h 533400"/>
              <a:gd name="connsiteX1" fmla="*/ 1323975 w 1323975"/>
              <a:gd name="connsiteY1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3975" h="533400">
                <a:moveTo>
                  <a:pt x="0" y="533400"/>
                </a:moveTo>
                <a:lnTo>
                  <a:pt x="1323975" y="0"/>
                </a:lnTo>
              </a:path>
            </a:pathLst>
          </a:cu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Freeform 35"/>
          <p:cNvSpPr/>
          <p:nvPr userDrawn="1"/>
        </p:nvSpPr>
        <p:spPr>
          <a:xfrm>
            <a:off x="1291591" y="2211705"/>
            <a:ext cx="262890" cy="1011555"/>
          </a:xfrm>
          <a:custGeom>
            <a:avLst/>
            <a:gdLst>
              <a:gd name="connsiteX0" fmla="*/ 0 w 1323975"/>
              <a:gd name="connsiteY0" fmla="*/ 533400 h 533400"/>
              <a:gd name="connsiteX1" fmla="*/ 1323975 w 1323975"/>
              <a:gd name="connsiteY1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3975" h="533400">
                <a:moveTo>
                  <a:pt x="0" y="533400"/>
                </a:moveTo>
                <a:lnTo>
                  <a:pt x="1323975" y="0"/>
                </a:lnTo>
              </a:path>
            </a:pathLst>
          </a:custGeom>
          <a:noFill/>
          <a:ln w="73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9353550" y="5419627"/>
            <a:ext cx="1371600" cy="559044"/>
            <a:chOff x="2741612" y="3382169"/>
            <a:chExt cx="4229100" cy="1905000"/>
          </a:xfrm>
        </p:grpSpPr>
        <p:pic>
          <p:nvPicPr>
            <p:cNvPr id="38" name="Picture 2" descr="C:\Users\Kurt\Desktop\Sensity_Logo_750x15043t43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  <p:pic>
          <p:nvPicPr>
            <p:cNvPr id="39" name="Picture 3" descr="C:\Users\Kurt\Desktop\Sensity_Logo_750x150 copy3434.png"/>
            <p:cNvPicPr>
              <a:picLocks noChangeAspect="1" noChangeArrowheads="1"/>
            </p:cNvPicPr>
            <p:nvPr userDrawn="1"/>
          </p:nvPicPr>
          <p:blipFill>
            <a:blip r:embed="rId4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12" y="3382169"/>
              <a:ext cx="4229100" cy="1905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ment / End slide Str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Kurt\Desktop\80487729_1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0" y="2153940"/>
            <a:ext cx="10972800" cy="94275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99" y="2156363"/>
            <a:ext cx="10292230" cy="961169"/>
          </a:xfrm>
        </p:spPr>
        <p:txBody>
          <a:bodyPr anchor="ctr" anchorCtr="0">
            <a:noAutofit/>
          </a:bodyPr>
          <a:lstStyle>
            <a:lvl1pPr algn="l" defTabSz="4572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lang="en-US" sz="3200" b="0" cap="all" baseline="0" dirty="0" smtClean="0">
                <a:solidFill>
                  <a:schemeClr val="bg1"/>
                </a:solidFill>
                <a:latin typeface="HelveticaNeueLT Std Med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1" y="337605"/>
            <a:ext cx="9864090" cy="6672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1500" y="1127704"/>
            <a:ext cx="9831826" cy="429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black">
          <a:xfrm>
            <a:off x="565786" y="5783513"/>
            <a:ext cx="636270" cy="1785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eaLnBrk="0" fontAlgn="auto" hangingPunct="0">
              <a:spcAft>
                <a:spcPts val="0"/>
              </a:spcAft>
              <a:tabLst>
                <a:tab pos="461963" algn="l"/>
                <a:tab pos="4572000" algn="ctr"/>
                <a:tab pos="8461375" algn="r"/>
                <a:tab pos="8855075" algn="r"/>
              </a:tabLst>
              <a:defRPr/>
            </a:pPr>
            <a:fld id="{045FBCF8-2D6C-409A-AFD6-D531690144F4}" type="slidenum">
              <a:rPr lang="en-US" sz="1000" b="0">
                <a:solidFill>
                  <a:srgbClr val="595959"/>
                </a:solidFill>
                <a:latin typeface="HelveticaNeueLT Std Med" pitchFamily="34" charset="0"/>
                <a:cs typeface="+mn-cs"/>
              </a:rPr>
              <a:pPr eaLnBrk="0" fontAlgn="auto" hangingPunct="0">
                <a:spcAft>
                  <a:spcPts val="0"/>
                </a:spcAft>
                <a:tabLst>
                  <a:tab pos="461963" algn="l"/>
                  <a:tab pos="4572000" algn="ctr"/>
                  <a:tab pos="8461375" algn="r"/>
                  <a:tab pos="8855075" algn="r"/>
                </a:tabLst>
                <a:defRPr/>
              </a:pPr>
              <a:t>‹#›</a:t>
            </a:fld>
            <a:endParaRPr lang="en-US" sz="1000" b="0" dirty="0">
              <a:solidFill>
                <a:srgbClr val="595959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63041" y="5793514"/>
            <a:ext cx="3052439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800" b="0" dirty="0">
                <a:solidFill>
                  <a:srgbClr val="595959"/>
                </a:solidFill>
                <a:latin typeface="HelveticaNeueLT Std Med" pitchFamily="34" charset="0"/>
                <a:cs typeface="+mn-cs"/>
              </a:rPr>
              <a:t>Copyright </a:t>
            </a:r>
            <a:r>
              <a:rPr lang="en-US" sz="800" b="0" dirty="0">
                <a:solidFill>
                  <a:srgbClr val="595959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© 2015 </a:t>
            </a:r>
            <a:r>
              <a:rPr lang="en-US" sz="800" b="0" dirty="0" err="1">
                <a:solidFill>
                  <a:srgbClr val="595959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Sensity</a:t>
            </a:r>
            <a:r>
              <a:rPr lang="en-US" sz="800" b="0" dirty="0">
                <a:solidFill>
                  <a:srgbClr val="595959"/>
                </a:solidFill>
                <a:latin typeface="HelveticaNeueLT Std Med" pitchFamily="34" charset="0"/>
                <a:ea typeface="ＭＳ Ｐゴシック" charset="-128"/>
                <a:cs typeface="+mn-cs"/>
              </a:rPr>
              <a:t> Systems Inc.     All Rights Reserved.</a:t>
            </a:r>
            <a:endParaRPr lang="en-US" sz="800" b="0" dirty="0">
              <a:solidFill>
                <a:srgbClr val="595959"/>
              </a:solidFill>
              <a:latin typeface="HelveticaNeueLT Std Med" pitchFamily="34" charset="0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027420"/>
            <a:ext cx="10972800" cy="1447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Kurt\Desktop\Sensity_Logo_750x150 copydsdc.png"/>
          <p:cNvPicPr>
            <a:picLocks noChangeAspect="1" noChangeArrowheads="1"/>
          </p:cNvPicPr>
          <p:nvPr userDrawn="1"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9359854" y="5381527"/>
            <a:ext cx="1342570" cy="606858"/>
          </a:xfrm>
          <a:prstGeom prst="rect">
            <a:avLst/>
          </a:prstGeom>
          <a:noFill/>
        </p:spPr>
      </p:pic>
      <p:sp>
        <p:nvSpPr>
          <p:cNvPr id="20" name="Trapezoid 19"/>
          <p:cNvSpPr/>
          <p:nvPr userDrawn="1"/>
        </p:nvSpPr>
        <p:spPr>
          <a:xfrm>
            <a:off x="9858552" y="6027420"/>
            <a:ext cx="1114248" cy="148133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5A5A5A"/>
              </a:gs>
              <a:gs pos="100000">
                <a:srgbClr val="2D2D2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rapezoid 18"/>
          <p:cNvSpPr/>
          <p:nvPr userDrawn="1"/>
        </p:nvSpPr>
        <p:spPr>
          <a:xfrm>
            <a:off x="9032762" y="6027420"/>
            <a:ext cx="1940038" cy="148133"/>
          </a:xfrm>
          <a:prstGeom prst="trapezoid">
            <a:avLst/>
          </a:prstGeom>
          <a:gradFill>
            <a:gsLst>
              <a:gs pos="0">
                <a:srgbClr val="5A5A5A"/>
              </a:gs>
              <a:gs pos="100000">
                <a:srgbClr val="2D2D2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97" r:id="rId3"/>
    <p:sldLayoutId id="2147483690" r:id="rId4"/>
    <p:sldLayoutId id="2147483694" r:id="rId5"/>
    <p:sldLayoutId id="2147483701" r:id="rId6"/>
    <p:sldLayoutId id="2147483695" r:id="rId7"/>
    <p:sldLayoutId id="2147483698" r:id="rId8"/>
    <p:sldLayoutId id="2147483696" r:id="rId9"/>
    <p:sldLayoutId id="2147483693" r:id="rId10"/>
    <p:sldLayoutId id="2147483699" r:id="rId11"/>
    <p:sldLayoutId id="2147483687" r:id="rId12"/>
    <p:sldLayoutId id="2147483702" r:id="rId13"/>
    <p:sldLayoutId id="2147483680" r:id="rId14"/>
    <p:sldLayoutId id="2147483681" r:id="rId15"/>
    <p:sldLayoutId id="2147483689" r:id="rId16"/>
    <p:sldLayoutId id="2147483682" r:id="rId17"/>
    <p:sldLayoutId id="2147483683" r:id="rId18"/>
    <p:sldLayoutId id="2147483688" r:id="rId19"/>
  </p:sldLayoutIdLst>
  <p:txStyles>
    <p:titleStyle>
      <a:lvl1pPr algn="l" defTabSz="457200" rtl="0" eaLnBrk="1" fontAlgn="base" hangingPunct="1">
        <a:lnSpc>
          <a:spcPts val="3400"/>
        </a:lnSpc>
        <a:spcBef>
          <a:spcPct val="0"/>
        </a:spcBef>
        <a:spcAft>
          <a:spcPts val="0"/>
        </a:spcAft>
        <a:defRPr lang="en-US" sz="3200" b="0" kern="1200" cap="none" baseline="0" dirty="0">
          <a:solidFill>
            <a:schemeClr val="accent1"/>
          </a:solidFill>
          <a:latin typeface="HelveticaNeueLT Std Med" pitchFamily="34" charset="0"/>
          <a:ea typeface="+mj-ea"/>
          <a:cs typeface="+mj-cs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defRPr sz="2400" b="1">
          <a:solidFill>
            <a:srgbClr val="292929"/>
          </a:solidFill>
          <a:latin typeface="Arial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defRPr sz="2400" b="1">
          <a:solidFill>
            <a:srgbClr val="292929"/>
          </a:solidFill>
          <a:latin typeface="Arial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defRPr sz="2400" b="1">
          <a:solidFill>
            <a:srgbClr val="292929"/>
          </a:solidFill>
          <a:latin typeface="Arial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defRPr sz="2400" b="1">
          <a:solidFill>
            <a:srgbClr val="292929"/>
          </a:solidFill>
          <a:latin typeface="Arial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defRPr sz="2400" b="1">
          <a:solidFill>
            <a:srgbClr val="292929"/>
          </a:solidFill>
          <a:latin typeface="Arial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defRPr sz="2400" b="1">
          <a:solidFill>
            <a:srgbClr val="292929"/>
          </a:solidFill>
          <a:latin typeface="Arial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defRPr sz="2400" b="1">
          <a:solidFill>
            <a:srgbClr val="292929"/>
          </a:solidFill>
          <a:latin typeface="Arial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20000"/>
        </a:spcAft>
        <a:defRPr sz="2400" b="1">
          <a:solidFill>
            <a:srgbClr val="292929"/>
          </a:solidFill>
          <a:latin typeface="Arial" pitchFamily="34" charset="0"/>
        </a:defRPr>
      </a:lvl9pPr>
    </p:titleStyle>
    <p:bodyStyle>
      <a:lvl1pPr marL="285750" indent="-285750" algn="l" rtl="0" eaLnBrk="1" fontAlgn="base" hangingPunct="1">
        <a:spcBef>
          <a:spcPts val="800"/>
        </a:spcBef>
        <a:spcAft>
          <a:spcPts val="400"/>
        </a:spcAft>
        <a:buClr>
          <a:srgbClr val="595959"/>
        </a:buClr>
        <a:buSzPct val="100000"/>
        <a:buFont typeface="Arial" pitchFamily="34" charset="0"/>
        <a:buChar char="•"/>
        <a:defRPr lang="en-US" sz="2400" kern="1200" dirty="0">
          <a:solidFill>
            <a:srgbClr val="595959"/>
          </a:solidFill>
          <a:latin typeface="HelveticaNeueLT Std Med" pitchFamily="34" charset="0"/>
          <a:ea typeface="+mn-ea"/>
          <a:cs typeface="+mn-cs"/>
        </a:defRPr>
      </a:lvl1pPr>
      <a:lvl2pPr marL="569913" indent="-284163" algn="l" rtl="0" eaLnBrk="1" fontAlgn="base" hangingPunct="1">
        <a:spcBef>
          <a:spcPct val="0"/>
        </a:spcBef>
        <a:spcAft>
          <a:spcPts val="500"/>
        </a:spcAft>
        <a:buClr>
          <a:schemeClr val="accent1">
            <a:lumMod val="50000"/>
          </a:schemeClr>
        </a:buClr>
        <a:buSzPct val="90000"/>
        <a:buFont typeface="Arial" pitchFamily="34" charset="0"/>
        <a:buChar char="–"/>
        <a:defRPr lang="en-US" sz="2200" kern="1200" dirty="0">
          <a:solidFill>
            <a:schemeClr val="accent1">
              <a:lumMod val="50000"/>
            </a:schemeClr>
          </a:solidFill>
          <a:latin typeface="HelveticaNeueLT Std Med" pitchFamily="34" charset="0"/>
          <a:ea typeface="+mn-ea"/>
          <a:cs typeface="+mn-cs"/>
        </a:defRPr>
      </a:lvl2pPr>
      <a:lvl3pPr marL="854075" indent="-282575" algn="l" rtl="0" eaLnBrk="1" fontAlgn="base" hangingPunct="1">
        <a:spcBef>
          <a:spcPct val="0"/>
        </a:spcBef>
        <a:spcAft>
          <a:spcPts val="500"/>
        </a:spcAft>
        <a:buClr>
          <a:srgbClr val="595959"/>
        </a:buClr>
        <a:buSzPct val="96000"/>
        <a:buFont typeface="Arial" pitchFamily="34" charset="0"/>
        <a:buChar char="•"/>
        <a:defRPr lang="en-US" sz="2000" kern="1200" dirty="0">
          <a:solidFill>
            <a:srgbClr val="595959"/>
          </a:solidFill>
          <a:latin typeface="HelveticaNeueLT Std Med" pitchFamily="34" charset="0"/>
          <a:ea typeface="+mn-ea"/>
          <a:cs typeface="+mn-cs"/>
        </a:defRPr>
      </a:lvl3pPr>
      <a:lvl4pPr marL="1147763" indent="-290513" algn="l" rtl="0" eaLnBrk="1" fontAlgn="base" hangingPunct="1">
        <a:spcBef>
          <a:spcPct val="0"/>
        </a:spcBef>
        <a:spcAft>
          <a:spcPts val="500"/>
        </a:spcAft>
        <a:buClr>
          <a:srgbClr val="595959"/>
        </a:buClr>
        <a:buFont typeface="Arial" charset="0"/>
        <a:buChar char="–"/>
        <a:defRPr lang="en-US" sz="1800" kern="1200" dirty="0">
          <a:solidFill>
            <a:srgbClr val="595959"/>
          </a:solidFill>
          <a:latin typeface="HelveticaNeueLT Std Med" pitchFamily="34" charset="0"/>
          <a:ea typeface="+mn-ea"/>
          <a:cs typeface="+mn-cs"/>
        </a:defRPr>
      </a:lvl4pPr>
      <a:lvl5pPr marL="1428750" indent="-285750" algn="l" rtl="0" eaLnBrk="1" fontAlgn="base" hangingPunct="1">
        <a:spcBef>
          <a:spcPct val="0"/>
        </a:spcBef>
        <a:spcAft>
          <a:spcPts val="500"/>
        </a:spcAft>
        <a:buClr>
          <a:srgbClr val="595959"/>
        </a:buClr>
        <a:buFont typeface="Arial" pitchFamily="34" charset="0"/>
        <a:buChar char="•"/>
        <a:defRPr lang="en-US" sz="1800" kern="1200" dirty="0">
          <a:solidFill>
            <a:srgbClr val="595959"/>
          </a:solidFill>
          <a:latin typeface="HelveticaNeueLT Std Med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CSV Plotter User Manual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9/20/16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56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rgbClr val="00B050"/>
                </a:solidFill>
              </a:rPr>
              <a:t>Source_file_name</a:t>
            </a:r>
            <a:r>
              <a:rPr lang="en-US" dirty="0">
                <a:solidFill>
                  <a:srgbClr val="00B050"/>
                </a:solidFill>
              </a:rPr>
              <a:t> : "barry.csv“  </a:t>
            </a:r>
            <a:r>
              <a:rPr lang="en-US" dirty="0">
                <a:solidFill>
                  <a:srgbClr val="6B6B6B"/>
                </a:solidFill>
              </a:rPr>
              <a:t>The first line is used by both graphing sections and determines what file is used for the csv input. </a:t>
            </a:r>
            <a:r>
              <a:rPr lang="en-US" dirty="0"/>
              <a:t>The file must be in CSV format and must be located in the same folder as the </a:t>
            </a:r>
            <a:r>
              <a:rPr lang="en-US" dirty="0">
                <a:solidFill>
                  <a:srgbClr val="6B6B6B"/>
                </a:solidFill>
              </a:rPr>
              <a:t>csv_plotter_v2.py file.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21" b="97024"/>
          <a:stretch/>
        </p:blipFill>
        <p:spPr>
          <a:xfrm>
            <a:off x="2022023" y="3770812"/>
            <a:ext cx="798960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9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1501" y="1077306"/>
            <a:ext cx="9864090" cy="5094893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 err="1">
                <a:solidFill>
                  <a:srgbClr val="00B050"/>
                </a:solidFill>
              </a:rPr>
              <a:t>Time_series_plot</a:t>
            </a:r>
            <a:r>
              <a:rPr lang="en-US" dirty="0">
                <a:solidFill>
                  <a:srgbClr val="00B050"/>
                </a:solidFill>
              </a:rPr>
              <a:t> :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This section controls the settings for the </a:t>
            </a:r>
            <a:r>
              <a:rPr lang="en-US" u="sng" dirty="0"/>
              <a:t>line chart </a:t>
            </a:r>
            <a:r>
              <a:rPr lang="en-US" dirty="0"/>
              <a:t>function of the program</a:t>
            </a:r>
          </a:p>
          <a:p>
            <a:pPr marL="741363" lvl="1" indent="-457200">
              <a:buFont typeface="+mj-lt"/>
              <a:buAutoNum type="arabicPeriod"/>
            </a:pPr>
            <a:r>
              <a:rPr lang="en-US" dirty="0" err="1">
                <a:solidFill>
                  <a:srgbClr val="00B050"/>
                </a:solidFill>
              </a:rPr>
              <a:t>chart_file_name</a:t>
            </a:r>
            <a:r>
              <a:rPr lang="en-US" dirty="0">
                <a:solidFill>
                  <a:srgbClr val="00B050"/>
                </a:solidFill>
              </a:rPr>
              <a:t>: "</a:t>
            </a:r>
            <a:r>
              <a:rPr lang="en-US" dirty="0" err="1">
                <a:solidFill>
                  <a:srgbClr val="00B050"/>
                </a:solidFill>
              </a:rPr>
              <a:t>Line_Chart</a:t>
            </a:r>
            <a:r>
              <a:rPr lang="en-US" dirty="0">
                <a:solidFill>
                  <a:srgbClr val="00B050"/>
                </a:solidFill>
              </a:rPr>
              <a:t>" </a:t>
            </a:r>
            <a:r>
              <a:rPr lang="en-US" dirty="0">
                <a:solidFill>
                  <a:srgbClr val="6B6B6B"/>
                </a:solidFill>
              </a:rPr>
              <a:t>This line assigns the file name for the </a:t>
            </a:r>
            <a:r>
              <a:rPr lang="en-US" dirty="0" err="1">
                <a:solidFill>
                  <a:srgbClr val="6B6B6B"/>
                </a:solidFill>
              </a:rPr>
              <a:t>png</a:t>
            </a:r>
            <a:r>
              <a:rPr lang="en-US" dirty="0">
                <a:solidFill>
                  <a:srgbClr val="6B6B6B"/>
                </a:solidFill>
              </a:rPr>
              <a:t> graph picture that will be saved into the same folder that contains the </a:t>
            </a:r>
            <a:r>
              <a:rPr lang="en-US" dirty="0" err="1">
                <a:solidFill>
                  <a:srgbClr val="6B6B6B"/>
                </a:solidFill>
              </a:rPr>
              <a:t>config</a:t>
            </a:r>
            <a:r>
              <a:rPr lang="en-US" dirty="0">
                <a:solidFill>
                  <a:srgbClr val="6B6B6B"/>
                </a:solidFill>
              </a:rPr>
              <a:t> file. Please note, unless the file name is changed between execution runs of the program, the </a:t>
            </a:r>
            <a:r>
              <a:rPr lang="en-US" dirty="0" err="1">
                <a:solidFill>
                  <a:srgbClr val="6B6B6B"/>
                </a:solidFill>
              </a:rPr>
              <a:t>png</a:t>
            </a:r>
            <a:r>
              <a:rPr lang="en-US" dirty="0">
                <a:solidFill>
                  <a:srgbClr val="6B6B6B"/>
                </a:solidFill>
              </a:rPr>
              <a:t> file will save over any previous images with the same name.</a:t>
            </a:r>
          </a:p>
          <a:p>
            <a:pPr marL="741363" lvl="1" indent="-457200">
              <a:buFont typeface="+mj-lt"/>
              <a:buAutoNum type="arabicPeriod"/>
            </a:pPr>
            <a:endParaRPr lang="en-US" dirty="0">
              <a:solidFill>
                <a:srgbClr val="6B6B6B"/>
              </a:solidFill>
            </a:endParaRPr>
          </a:p>
          <a:p>
            <a:pPr marL="284163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741363" lvl="1" indent="-457200">
              <a:buFont typeface="+mj-lt"/>
              <a:buAutoNum type="arabicPeriod"/>
            </a:pPr>
            <a:endParaRPr lang="en-US" dirty="0">
              <a:solidFill>
                <a:srgbClr val="00B050"/>
              </a:solidFill>
            </a:endParaRPr>
          </a:p>
          <a:p>
            <a:pPr marL="741363" lvl="1" indent="-457200">
              <a:buFont typeface="+mj-lt"/>
              <a:buAutoNum type="arabicPeriod"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64" b="96460"/>
          <a:stretch/>
        </p:blipFill>
        <p:spPr>
          <a:xfrm>
            <a:off x="2364105" y="4214949"/>
            <a:ext cx="7545797" cy="6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6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96925" indent="-457200">
              <a:buFont typeface="+mj-lt"/>
              <a:buAutoNum type="arabicPeriod" startAt="2"/>
            </a:pPr>
            <a:r>
              <a:rPr lang="en-US" dirty="0" err="1">
                <a:solidFill>
                  <a:srgbClr val="00B050"/>
                </a:solidFill>
              </a:rPr>
              <a:t>Use_this_chart</a:t>
            </a:r>
            <a:r>
              <a:rPr lang="en-US" dirty="0">
                <a:solidFill>
                  <a:srgbClr val="00B050"/>
                </a:solidFill>
              </a:rPr>
              <a:t>:  </a:t>
            </a:r>
            <a:r>
              <a:rPr lang="en-US" dirty="0">
                <a:solidFill>
                  <a:srgbClr val="6B6B6B"/>
                </a:solidFill>
              </a:rPr>
              <a:t>This line toggles the line chart on and off.  To use this chart change the text in quotes to </a:t>
            </a:r>
            <a:r>
              <a:rPr lang="en-US" dirty="0">
                <a:solidFill>
                  <a:srgbClr val="00B050"/>
                </a:solidFill>
              </a:rPr>
              <a:t>“yes’’</a:t>
            </a:r>
            <a:r>
              <a:rPr lang="en-US" dirty="0">
                <a:solidFill>
                  <a:srgbClr val="6B6B6B"/>
                </a:solidFill>
              </a:rPr>
              <a:t>, to not plot a line chart change the text to </a:t>
            </a:r>
            <a:r>
              <a:rPr lang="en-US" dirty="0">
                <a:solidFill>
                  <a:srgbClr val="00B050"/>
                </a:solidFill>
              </a:rPr>
              <a:t>“no”</a:t>
            </a:r>
            <a:r>
              <a:rPr lang="en-US" dirty="0">
                <a:solidFill>
                  <a:srgbClr val="6B6B6B"/>
                </a:solidFill>
              </a:rPr>
              <a:t>.  </a:t>
            </a:r>
            <a:r>
              <a:rPr lang="en-US" dirty="0">
                <a:solidFill>
                  <a:srgbClr val="FF0000"/>
                </a:solidFill>
              </a:rPr>
              <a:t>Be sure to type yes in lower case or the graph will not </a:t>
            </a:r>
            <a:r>
              <a:rPr lang="en-US">
                <a:solidFill>
                  <a:srgbClr val="FF0000"/>
                </a:solidFill>
              </a:rPr>
              <a:t>be created.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77" b="96219"/>
          <a:stretch/>
        </p:blipFill>
        <p:spPr>
          <a:xfrm>
            <a:off x="2725784" y="3936274"/>
            <a:ext cx="5513446" cy="7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2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19163" indent="-457200">
              <a:buFont typeface="+mj-lt"/>
              <a:buAutoNum type="arabicPeriod" startAt="3"/>
            </a:pPr>
            <a:r>
              <a:rPr lang="en-US" dirty="0" err="1">
                <a:solidFill>
                  <a:srgbClr val="00B050"/>
                </a:solidFill>
              </a:rPr>
              <a:t>chart_file_name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>
                <a:solidFill>
                  <a:srgbClr val="6B6B6B"/>
                </a:solidFill>
              </a:rPr>
              <a:t>This line assigns the file name the </a:t>
            </a:r>
            <a:r>
              <a:rPr lang="en-US" dirty="0" err="1">
                <a:solidFill>
                  <a:srgbClr val="6B6B6B"/>
                </a:solidFill>
              </a:rPr>
              <a:t>png</a:t>
            </a:r>
            <a:r>
              <a:rPr lang="en-US" dirty="0">
                <a:solidFill>
                  <a:srgbClr val="6B6B6B"/>
                </a:solidFill>
              </a:rPr>
              <a:t> graph picture will be saved as</a:t>
            </a:r>
          </a:p>
          <a:p>
            <a:pPr marL="687388" indent="-225425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62" b="96219"/>
          <a:stretch/>
        </p:blipFill>
        <p:spPr>
          <a:xfrm>
            <a:off x="2037806" y="3501203"/>
            <a:ext cx="7039062" cy="6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17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19163" indent="-457200">
              <a:buFont typeface="+mj-lt"/>
              <a:buAutoNum type="arabicPeriod" startAt="4"/>
            </a:pPr>
            <a:r>
              <a:rPr lang="en-US" dirty="0">
                <a:solidFill>
                  <a:srgbClr val="00B050"/>
                </a:solidFill>
              </a:rPr>
              <a:t>title: "Line Chart“  </a:t>
            </a:r>
            <a:r>
              <a:rPr lang="en-US" dirty="0">
                <a:solidFill>
                  <a:srgbClr val="6B6B6B"/>
                </a:solidFill>
              </a:rPr>
              <a:t>This line sets the chart’s title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68" b="97537"/>
          <a:stretch/>
        </p:blipFill>
        <p:spPr>
          <a:xfrm>
            <a:off x="2577739" y="3518264"/>
            <a:ext cx="5573485" cy="52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9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42950" lvl="1" indent="-457200">
              <a:buFont typeface="+mj-lt"/>
              <a:buAutoNum type="arabicPeriod" startAt="5"/>
            </a:pPr>
            <a:r>
              <a:rPr lang="en-US" dirty="0" err="1">
                <a:solidFill>
                  <a:srgbClr val="00B050"/>
                </a:solidFill>
              </a:rPr>
              <a:t>Y_range</a:t>
            </a:r>
            <a:r>
              <a:rPr lang="en-US" dirty="0">
                <a:solidFill>
                  <a:srgbClr val="00B050"/>
                </a:solidFill>
              </a:rPr>
              <a:t>:  </a:t>
            </a:r>
            <a:r>
              <a:rPr lang="en-US" dirty="0">
                <a:solidFill>
                  <a:srgbClr val="6B6B6B"/>
                </a:solidFill>
              </a:rPr>
              <a:t>This line sets the value range for the y axis.  To change the value range, change the number to the value desired.  Please note this value needs to be a whole number and is not limited to any particular upper level.</a:t>
            </a:r>
          </a:p>
          <a:p>
            <a:pPr marL="742950" lvl="1" indent="-457200">
              <a:buFont typeface="+mj-lt"/>
              <a:buAutoNum type="arabicPeriod" startAt="5"/>
            </a:pPr>
            <a:endParaRPr lang="en-US" dirty="0">
              <a:solidFill>
                <a:srgbClr val="6B6B6B"/>
              </a:solidFill>
            </a:endParaRPr>
          </a:p>
          <a:p>
            <a:pPr marL="457200" indent="-457200">
              <a:buFont typeface="+mj-lt"/>
              <a:buAutoNum type="arabicPeriod" startAt="4"/>
            </a:pPr>
            <a:endParaRPr lang="en-US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eriod" startAt="4"/>
            </a:pP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524" b="97383"/>
          <a:stretch/>
        </p:blipFill>
        <p:spPr>
          <a:xfrm>
            <a:off x="3317967" y="3788231"/>
            <a:ext cx="3927564" cy="5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7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19163" indent="-457200">
              <a:buFont typeface="+mj-lt"/>
              <a:buAutoNum type="arabicPeriod" startAt="6"/>
            </a:pPr>
            <a:r>
              <a:rPr lang="en-US" dirty="0">
                <a:solidFill>
                  <a:srgbClr val="00B050"/>
                </a:solidFill>
              </a:rPr>
              <a:t>Color: </a:t>
            </a:r>
            <a:r>
              <a:rPr lang="en-US" dirty="0">
                <a:solidFill>
                  <a:srgbClr val="6B6B6B"/>
                </a:solidFill>
              </a:rPr>
              <a:t>This line sets the color of each of the value sets for example: </a:t>
            </a:r>
            <a:r>
              <a:rPr lang="en-US" dirty="0">
                <a:solidFill>
                  <a:srgbClr val="00B050"/>
                </a:solidFill>
              </a:rPr>
              <a:t>color_column1: ‘black’  </a:t>
            </a:r>
            <a:r>
              <a:rPr lang="en-US" dirty="0">
                <a:solidFill>
                  <a:srgbClr val="6B6B6B"/>
                </a:solidFill>
              </a:rPr>
              <a:t>To change the color, change the text within the quote marks.  Each color column number corresponds to the data set with the same column number.  For a list of available colors, please visit: </a:t>
            </a:r>
            <a:r>
              <a:rPr lang="en-US" dirty="0"/>
              <a:t>http://matplotlib.org/examples/color/named_colors.html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34" b="94676"/>
          <a:stretch/>
        </p:blipFill>
        <p:spPr>
          <a:xfrm>
            <a:off x="2856410" y="3860714"/>
            <a:ext cx="5029763" cy="79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08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1501" y="1119805"/>
            <a:ext cx="9875520" cy="4367122"/>
          </a:xfrm>
        </p:spPr>
        <p:txBody>
          <a:bodyPr/>
          <a:lstStyle/>
          <a:p>
            <a:pPr marL="742950" indent="-457200">
              <a:buClr>
                <a:schemeClr val="accent6">
                  <a:lumMod val="50000"/>
                </a:schemeClr>
              </a:buClr>
              <a:buFont typeface="+mj-lt"/>
              <a:buAutoNum type="arabicPeriod" startAt="7"/>
            </a:pPr>
            <a:r>
              <a:rPr lang="en-US" dirty="0">
                <a:solidFill>
                  <a:srgbClr val="00B050"/>
                </a:solidFill>
              </a:rPr>
              <a:t>x: </a:t>
            </a:r>
            <a:r>
              <a:rPr lang="en-US" dirty="0"/>
              <a:t>This line sets the axis name for the x axis.  To change the axis    name, change the text in the quotes</a:t>
            </a:r>
          </a:p>
          <a:p>
            <a:pPr marL="746125" indent="-457200">
              <a:buClr>
                <a:schemeClr val="accent6">
                  <a:lumMod val="50000"/>
                </a:schemeClr>
              </a:buClr>
              <a:buFont typeface="+mj-lt"/>
              <a:buAutoNum type="arabicPeriod" startAt="7"/>
            </a:pPr>
            <a:endParaRPr lang="en-US" dirty="0">
              <a:solidFill>
                <a:srgbClr val="00B050"/>
              </a:solidFill>
            </a:endParaRPr>
          </a:p>
          <a:p>
            <a:pPr marL="746125" indent="-457200">
              <a:buClr>
                <a:schemeClr val="accent6">
                  <a:lumMod val="50000"/>
                </a:schemeClr>
              </a:buClr>
              <a:buFont typeface="+mj-lt"/>
              <a:buAutoNum type="arabicPeriod" startAt="7"/>
            </a:pPr>
            <a:endParaRPr lang="en-US" dirty="0">
              <a:solidFill>
                <a:srgbClr val="00B050"/>
              </a:solidFill>
            </a:endParaRPr>
          </a:p>
          <a:p>
            <a:pPr marL="746125" indent="-457200">
              <a:buClr>
                <a:schemeClr val="accent6">
                  <a:lumMod val="50000"/>
                </a:schemeClr>
              </a:buClr>
              <a:buFont typeface="+mj-lt"/>
              <a:buAutoNum type="arabicPeriod" startAt="7"/>
            </a:pP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819" b="97654"/>
          <a:stretch/>
        </p:blipFill>
        <p:spPr>
          <a:xfrm>
            <a:off x="3960505" y="3330571"/>
            <a:ext cx="3059686" cy="5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8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8"/>
            </a:pPr>
            <a:r>
              <a:rPr lang="en-US" dirty="0">
                <a:solidFill>
                  <a:srgbClr val="00B050"/>
                </a:solidFill>
              </a:rPr>
              <a:t>columns:  </a:t>
            </a:r>
            <a:r>
              <a:rPr lang="en-US" dirty="0"/>
              <a:t>This section determines what data is included in the graph. Beginning from the left column, count to the column you would like to use (be sure to begin counting with </a:t>
            </a:r>
            <a:r>
              <a:rPr lang="en-US" dirty="0">
                <a:solidFill>
                  <a:srgbClr val="FF0000"/>
                </a:solidFill>
              </a:rPr>
              <a:t>0 NOT 1</a:t>
            </a:r>
            <a:r>
              <a:rPr lang="en-US" dirty="0"/>
              <a:t>) For example you can choose the second column by changing column 1 to “yes” </a:t>
            </a:r>
            <a:r>
              <a:rPr lang="en-US" dirty="0">
                <a:solidFill>
                  <a:srgbClr val="FF0000"/>
                </a:solidFill>
              </a:rPr>
              <a:t>CAUTION!: if you receive an error, you might have chosen a column that has no data, double check that you chose a populated column.  In addition all columns used must be the same length or an error will occur.</a:t>
            </a:r>
          </a:p>
          <a:p>
            <a:pPr marL="457200" indent="-457200">
              <a:buFont typeface="+mj-lt"/>
              <a:buAutoNum type="arabicPeriod" startAt="8"/>
            </a:pPr>
            <a:endParaRPr lang="en-US" dirty="0"/>
          </a:p>
          <a:p>
            <a:pPr marL="457200" indent="-457200">
              <a:buFont typeface="+mj-lt"/>
              <a:buAutoNum type="arabicPeriod" startAt="8"/>
            </a:pPr>
            <a:endParaRPr lang="en-US" dirty="0"/>
          </a:p>
          <a:p>
            <a:pPr marL="457200" indent="-457200">
              <a:buFont typeface="+mj-lt"/>
              <a:buAutoNum type="arabicPeriod" startAt="8"/>
            </a:pPr>
            <a:endParaRPr lang="en-US" dirty="0"/>
          </a:p>
          <a:p>
            <a:pPr marL="457200" indent="-457200">
              <a:buFont typeface="+mj-lt"/>
              <a:buAutoNum type="arabicPeriod" startAt="8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32" b="90765"/>
          <a:stretch/>
        </p:blipFill>
        <p:spPr>
          <a:xfrm>
            <a:off x="3492137" y="4145281"/>
            <a:ext cx="3699399" cy="15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0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19163" indent="-457200">
              <a:buFont typeface="+mj-lt"/>
              <a:buAutoNum type="arabicPeriod" startAt="9"/>
            </a:pPr>
            <a:r>
              <a:rPr lang="en-US" dirty="0">
                <a:solidFill>
                  <a:srgbClr val="00B050"/>
                </a:solidFill>
              </a:rPr>
              <a:t>Y: </a:t>
            </a:r>
            <a:r>
              <a:rPr lang="en-US" dirty="0">
                <a:solidFill>
                  <a:srgbClr val="6B6B6B"/>
                </a:solidFill>
              </a:rPr>
              <a:t>This segment sets the Y axis settings</a:t>
            </a:r>
          </a:p>
          <a:p>
            <a:pPr marL="1203326" lvl="1" indent="-457200">
              <a:buFont typeface="+mj-lt"/>
              <a:buAutoNum type="arabicPeriod"/>
            </a:pPr>
            <a:r>
              <a:rPr lang="en-US" dirty="0" err="1">
                <a:solidFill>
                  <a:srgbClr val="00B050"/>
                </a:solidFill>
              </a:rPr>
              <a:t>y_access_label</a:t>
            </a:r>
            <a:r>
              <a:rPr lang="en-US" dirty="0">
                <a:solidFill>
                  <a:srgbClr val="00B050"/>
                </a:solidFill>
              </a:rPr>
              <a:t> : ‘Y-axis’:  </a:t>
            </a:r>
            <a:r>
              <a:rPr lang="en-US" dirty="0">
                <a:solidFill>
                  <a:srgbClr val="6B6B6B"/>
                </a:solidFill>
              </a:rPr>
              <a:t>This line sets the y label for the y axis.  To change the label, change the text in quotes.</a:t>
            </a:r>
          </a:p>
          <a:p>
            <a:pPr marL="1203326" lvl="1" indent="-457200">
              <a:buFont typeface="+mj-lt"/>
              <a:buAutoNum type="arabicPeriod"/>
            </a:pPr>
            <a:endParaRPr lang="en-US" dirty="0">
              <a:solidFill>
                <a:srgbClr val="6B6B6B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54" b="94033"/>
          <a:stretch/>
        </p:blipFill>
        <p:spPr>
          <a:xfrm>
            <a:off x="2368730" y="3413760"/>
            <a:ext cx="5701336" cy="94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4358" y="1082649"/>
            <a:ext cx="105777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A5A5A"/>
                </a:solidFill>
                <a:latin typeface="HelveticaNeueLT Std Med" pitchFamily="34" charset="0"/>
              </a:rPr>
              <a:t>Introduction</a:t>
            </a:r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:</a:t>
            </a:r>
          </a:p>
          <a:p>
            <a:endParaRPr lang="en-US" dirty="0">
              <a:solidFill>
                <a:srgbClr val="5A5A5A"/>
              </a:solidFill>
              <a:latin typeface="HelveticaNeueLT Std Med" pitchFamily="34" charset="0"/>
            </a:endParaRPr>
          </a:p>
          <a:p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CSV Plotter is a program designed to take CSV data and convert into a presentation quality line graph and/or bar graph output to a </a:t>
            </a:r>
            <a:r>
              <a:rPr lang="en-US" dirty="0" err="1">
                <a:solidFill>
                  <a:srgbClr val="5A5A5A"/>
                </a:solidFill>
                <a:latin typeface="HelveticaNeueLT Std Med" pitchFamily="34" charset="0"/>
              </a:rPr>
              <a:t>png</a:t>
            </a:r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 file.  This program was written in Python and can be run using a command line editor.  This program consists of 2 files, a configuration file: </a:t>
            </a:r>
            <a:r>
              <a:rPr lang="en-US" dirty="0" err="1">
                <a:solidFill>
                  <a:srgbClr val="5A5A5A"/>
                </a:solidFill>
                <a:latin typeface="HelveticaNeueLT Std Med" pitchFamily="34" charset="0"/>
              </a:rPr>
              <a:t>csv_plotter_config.yml</a:t>
            </a:r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, program file: csv_plotter_v2.py </a:t>
            </a:r>
          </a:p>
          <a:p>
            <a:endParaRPr lang="en-US" dirty="0">
              <a:solidFill>
                <a:srgbClr val="5A5A5A"/>
              </a:solidFill>
              <a:latin typeface="HelveticaNeueLT Std Med" pitchFamily="34" charset="0"/>
            </a:endParaRPr>
          </a:p>
          <a:p>
            <a:r>
              <a:rPr lang="en-US" b="1" u="sng" dirty="0">
                <a:solidFill>
                  <a:srgbClr val="5A5A5A"/>
                </a:solidFill>
                <a:latin typeface="HelveticaNeueLT Std Med" pitchFamily="34" charset="0"/>
              </a:rPr>
              <a:t>Table of Contents:</a:t>
            </a:r>
          </a:p>
          <a:p>
            <a:endParaRPr lang="en-US" dirty="0">
              <a:solidFill>
                <a:srgbClr val="5A5A5A"/>
              </a:solidFill>
              <a:latin typeface="HelveticaNeueLT Std Med" pitchFamily="34" charset="0"/>
            </a:endParaRPr>
          </a:p>
          <a:p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Installation Guide			Page: 2</a:t>
            </a:r>
          </a:p>
          <a:p>
            <a:endParaRPr lang="en-US" dirty="0">
              <a:solidFill>
                <a:srgbClr val="5A5A5A"/>
              </a:solidFill>
              <a:latin typeface="HelveticaNeueLT Std Med" pitchFamily="34" charset="0"/>
            </a:endParaRPr>
          </a:p>
          <a:p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Configuration File Guide 		Page: 6</a:t>
            </a:r>
          </a:p>
          <a:p>
            <a:endParaRPr lang="en-US" dirty="0">
              <a:solidFill>
                <a:srgbClr val="5A5A5A"/>
              </a:solidFill>
              <a:latin typeface="HelveticaNeueLT Std Med" pitchFamily="34" charset="0"/>
            </a:endParaRPr>
          </a:p>
          <a:p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Program Execution Guide		Page: 19</a:t>
            </a:r>
          </a:p>
          <a:p>
            <a:endParaRPr lang="en-US" dirty="0">
              <a:solidFill>
                <a:srgbClr val="5A5A5A"/>
              </a:solidFill>
              <a:latin typeface="HelveticaNeueLT Std Med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030288" lvl="1" indent="-457200">
              <a:buClr>
                <a:schemeClr val="accent6">
                  <a:lumMod val="50000"/>
                </a:schemeClr>
              </a:buClr>
              <a:buFont typeface="+mj-lt"/>
              <a:buAutoNum type="arabicPeriod" startAt="2"/>
            </a:pPr>
            <a:r>
              <a:rPr lang="en-US" dirty="0">
                <a:solidFill>
                  <a:srgbClr val="00B050"/>
                </a:solidFill>
              </a:rPr>
              <a:t>label1 : ‘Custom’:  </a:t>
            </a:r>
            <a:r>
              <a:rPr lang="en-US" dirty="0">
                <a:solidFill>
                  <a:srgbClr val="6B6B6B"/>
                </a:solidFill>
              </a:rPr>
              <a:t>This line changes the legend for data set 1.  To change the legend, change the text in quotes.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93" b="96219"/>
          <a:stretch/>
        </p:blipFill>
        <p:spPr>
          <a:xfrm>
            <a:off x="2952207" y="3518622"/>
            <a:ext cx="4606834" cy="7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91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44" y="1128713"/>
            <a:ext cx="5822949" cy="43672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17639" y="5227233"/>
            <a:ext cx="771813" cy="1894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886862" y="1765577"/>
            <a:ext cx="1226555" cy="28093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6200000">
            <a:off x="2306787" y="3019610"/>
            <a:ext cx="771813" cy="1894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33125" y="1454460"/>
            <a:ext cx="1284514" cy="37447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32" idx="3"/>
          </p:cNvCxnSpPr>
          <p:nvPr/>
        </p:nvCxnSpPr>
        <p:spPr>
          <a:xfrm>
            <a:off x="1867431" y="5311259"/>
            <a:ext cx="3250208" cy="107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0468" y="159748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B6B6B"/>
                </a:solidFill>
              </a:rPr>
              <a:t>title: p14 </a:t>
            </a:r>
            <a:endParaRPr lang="en-US" dirty="0">
              <a:solidFill>
                <a:srgbClr val="6B6B6B"/>
              </a:solidFill>
              <a:latin typeface="HelveticaNeueLT Std Med" pitchFamily="34" charset="0"/>
            </a:endParaRPr>
          </a:p>
        </p:txBody>
      </p:sp>
      <p:cxnSp>
        <p:nvCxnSpPr>
          <p:cNvPr id="12" name="Straight Arrow Connector 11"/>
          <p:cNvCxnSpPr>
            <a:stCxn id="18" idx="3"/>
            <a:endCxn id="21" idx="2"/>
          </p:cNvCxnSpPr>
          <p:nvPr/>
        </p:nvCxnSpPr>
        <p:spPr>
          <a:xfrm flipV="1">
            <a:off x="1821656" y="1973350"/>
            <a:ext cx="776015" cy="4259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18927" y="1765577"/>
            <a:ext cx="3667935" cy="14046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0468" y="221459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B6B6B"/>
                </a:solidFill>
              </a:rPr>
              <a:t>y_range</a:t>
            </a:r>
            <a:r>
              <a:rPr lang="en-US" dirty="0">
                <a:solidFill>
                  <a:srgbClr val="6B6B6B"/>
                </a:solidFill>
              </a:rPr>
              <a:t>: p15</a:t>
            </a:r>
            <a:endParaRPr lang="en-US" dirty="0">
              <a:solidFill>
                <a:srgbClr val="6B6B6B"/>
              </a:solidFill>
              <a:latin typeface="HelveticaNeueLT Std Med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597671" y="1878600"/>
            <a:ext cx="771813" cy="1894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5" idx="3"/>
            <a:endCxn id="8" idx="2"/>
          </p:cNvCxnSpPr>
          <p:nvPr/>
        </p:nvCxnSpPr>
        <p:spPr>
          <a:xfrm>
            <a:off x="2791216" y="1406969"/>
            <a:ext cx="1041909" cy="2347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5634" y="122230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B6B6B"/>
                </a:solidFill>
              </a:rPr>
              <a:t>Label1: p20 / color: p16</a:t>
            </a:r>
            <a:endParaRPr lang="en-US" dirty="0">
              <a:solidFill>
                <a:srgbClr val="6B6B6B"/>
              </a:solidFill>
              <a:latin typeface="HelveticaNeueLT Std Med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62830" y="3500881"/>
            <a:ext cx="329863" cy="50491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54388" y="512659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B6B6B"/>
                </a:solidFill>
              </a:rPr>
              <a:t>x: p17</a:t>
            </a:r>
            <a:endParaRPr lang="en-US" dirty="0">
              <a:solidFill>
                <a:srgbClr val="6B6B6B"/>
              </a:solidFill>
              <a:latin typeface="HelveticaNeueLT Std Med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024" y="3918856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B6B6B"/>
                </a:solidFill>
              </a:rPr>
              <a:t>y_access_label</a:t>
            </a:r>
            <a:r>
              <a:rPr lang="en-US" dirty="0">
                <a:solidFill>
                  <a:srgbClr val="6B6B6B"/>
                </a:solidFill>
              </a:rPr>
              <a:t>: p19</a:t>
            </a:r>
            <a:endParaRPr lang="en-US" dirty="0">
              <a:solidFill>
                <a:srgbClr val="6B6B6B"/>
              </a:solidFill>
              <a:latin typeface="HelveticaNeueLT Std M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976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 err="1">
                <a:solidFill>
                  <a:srgbClr val="00B050"/>
                </a:solidFill>
              </a:rPr>
              <a:t>bar_chart</a:t>
            </a:r>
            <a:r>
              <a:rPr lang="en-US" dirty="0">
                <a:solidFill>
                  <a:srgbClr val="00B050"/>
                </a:solidFill>
              </a:rPr>
              <a:t>:  </a:t>
            </a:r>
            <a:r>
              <a:rPr lang="en-US" dirty="0"/>
              <a:t>This section controls the settings for the bar chart function of the program</a:t>
            </a:r>
          </a:p>
          <a:p>
            <a:pPr marL="796925" indent="-457200">
              <a:buFont typeface="+mj-lt"/>
              <a:buAutoNum type="arabicPeriod" startAt="2"/>
            </a:pPr>
            <a:r>
              <a:rPr lang="en-US" dirty="0" err="1">
                <a:solidFill>
                  <a:srgbClr val="00B050"/>
                </a:solidFill>
              </a:rPr>
              <a:t>Use_this_chart</a:t>
            </a:r>
            <a:r>
              <a:rPr lang="en-US" dirty="0">
                <a:solidFill>
                  <a:srgbClr val="00B050"/>
                </a:solidFill>
              </a:rPr>
              <a:t>:  </a:t>
            </a:r>
            <a:r>
              <a:rPr lang="en-US" dirty="0">
                <a:solidFill>
                  <a:srgbClr val="6B6B6B"/>
                </a:solidFill>
              </a:rPr>
              <a:t>This line toggles the bar chart on and off.  To use this chart change the text in quotes to </a:t>
            </a:r>
            <a:r>
              <a:rPr lang="en-US" dirty="0">
                <a:solidFill>
                  <a:srgbClr val="00B050"/>
                </a:solidFill>
              </a:rPr>
              <a:t>“yes”</a:t>
            </a:r>
            <a:r>
              <a:rPr lang="en-US" dirty="0">
                <a:solidFill>
                  <a:srgbClr val="6B6B6B"/>
                </a:solidFill>
              </a:rPr>
              <a:t>, to not plot a line chart change the text to </a:t>
            </a:r>
            <a:r>
              <a:rPr lang="en-US" dirty="0">
                <a:solidFill>
                  <a:srgbClr val="00B050"/>
                </a:solidFill>
              </a:rPr>
              <a:t>“no”</a:t>
            </a:r>
            <a:r>
              <a:rPr lang="en-US" dirty="0">
                <a:solidFill>
                  <a:srgbClr val="6B6B6B"/>
                </a:solidFill>
              </a:rPr>
              <a:t>. </a:t>
            </a:r>
            <a:r>
              <a:rPr lang="en-US" dirty="0">
                <a:solidFill>
                  <a:srgbClr val="FF0000"/>
                </a:solidFill>
              </a:rPr>
              <a:t>Be sure to type yes in lower case or the graph will not be created.</a:t>
            </a:r>
          </a:p>
          <a:p>
            <a:pPr marL="741363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02" b="97383"/>
          <a:stretch/>
        </p:blipFill>
        <p:spPr>
          <a:xfrm>
            <a:off x="2569028" y="4014653"/>
            <a:ext cx="5381898" cy="51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7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41363" lvl="1" indent="-457200">
              <a:buFont typeface="+mj-lt"/>
              <a:buAutoNum type="arabicPeriod" startAt="2"/>
            </a:pPr>
            <a:r>
              <a:rPr lang="en-US" dirty="0" err="1">
                <a:solidFill>
                  <a:srgbClr val="00B050"/>
                </a:solidFill>
              </a:rPr>
              <a:t>chart_file_name</a:t>
            </a:r>
            <a:r>
              <a:rPr lang="en-US" dirty="0">
                <a:solidFill>
                  <a:srgbClr val="00B050"/>
                </a:solidFill>
              </a:rPr>
              <a:t>: “</a:t>
            </a:r>
            <a:r>
              <a:rPr lang="en-US" dirty="0" err="1">
                <a:solidFill>
                  <a:srgbClr val="00B050"/>
                </a:solidFill>
              </a:rPr>
              <a:t>Bar_Chart</a:t>
            </a:r>
            <a:r>
              <a:rPr lang="en-US" dirty="0">
                <a:solidFill>
                  <a:srgbClr val="00B050"/>
                </a:solidFill>
              </a:rPr>
              <a:t>" </a:t>
            </a:r>
            <a:r>
              <a:rPr lang="en-US" dirty="0">
                <a:solidFill>
                  <a:srgbClr val="6B6B6B"/>
                </a:solidFill>
              </a:rPr>
              <a:t>This line assigns the file name for the </a:t>
            </a:r>
            <a:r>
              <a:rPr lang="en-US" dirty="0" err="1">
                <a:solidFill>
                  <a:srgbClr val="6B6B6B"/>
                </a:solidFill>
              </a:rPr>
              <a:t>png</a:t>
            </a:r>
            <a:r>
              <a:rPr lang="en-US" dirty="0">
                <a:solidFill>
                  <a:srgbClr val="6B6B6B"/>
                </a:solidFill>
              </a:rPr>
              <a:t> graph picture that will be saved into the same folder that contains the </a:t>
            </a:r>
            <a:r>
              <a:rPr lang="en-US" dirty="0" err="1">
                <a:solidFill>
                  <a:srgbClr val="6B6B6B"/>
                </a:solidFill>
              </a:rPr>
              <a:t>config</a:t>
            </a:r>
            <a:r>
              <a:rPr lang="en-US" dirty="0">
                <a:solidFill>
                  <a:srgbClr val="6B6B6B"/>
                </a:solidFill>
              </a:rPr>
              <a:t> file.  Please note, unless the file name is changed between execution runs of the program, the </a:t>
            </a:r>
            <a:r>
              <a:rPr lang="en-US" dirty="0" err="1">
                <a:solidFill>
                  <a:srgbClr val="6B6B6B"/>
                </a:solidFill>
              </a:rPr>
              <a:t>png</a:t>
            </a:r>
            <a:r>
              <a:rPr lang="en-US" dirty="0">
                <a:solidFill>
                  <a:srgbClr val="6B6B6B"/>
                </a:solidFill>
              </a:rPr>
              <a:t> file will save over any previous images.</a:t>
            </a:r>
          </a:p>
          <a:p>
            <a:pPr marL="742950" lvl="1" indent="-457200">
              <a:buFont typeface="+mj-lt"/>
              <a:buAutoNum type="arabicPeriod" startAt="2"/>
            </a:pPr>
            <a:endParaRPr lang="en-US" dirty="0"/>
          </a:p>
          <a:p>
            <a:pPr marL="742950" lvl="1" indent="-457200">
              <a:buFont typeface="+mj-lt"/>
              <a:buAutoNum type="arabicPeriod" startAt="2"/>
            </a:pPr>
            <a:endParaRPr lang="en-US" dirty="0"/>
          </a:p>
          <a:p>
            <a:pPr marL="741363" lvl="1" indent="-457200">
              <a:buFont typeface="+mj-lt"/>
              <a:buAutoNum type="arabicPeriod" startAt="2"/>
            </a:pPr>
            <a:endParaRPr lang="en-US" dirty="0">
              <a:solidFill>
                <a:srgbClr val="6B6B6B"/>
              </a:solidFill>
            </a:endParaRPr>
          </a:p>
          <a:p>
            <a:pPr marL="741363" lvl="1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9" b="96219"/>
          <a:stretch/>
        </p:blipFill>
        <p:spPr>
          <a:xfrm>
            <a:off x="1819184" y="3918854"/>
            <a:ext cx="7744076" cy="7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70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01688" indent="-339725">
              <a:buFont typeface="+mj-lt"/>
              <a:buAutoNum type="arabicPeriod" startAt="3"/>
            </a:pPr>
            <a:r>
              <a:rPr lang="en-US" dirty="0">
                <a:solidFill>
                  <a:srgbClr val="00B050"/>
                </a:solidFill>
              </a:rPr>
              <a:t>title: "Bar Chart“: </a:t>
            </a:r>
            <a:r>
              <a:rPr lang="en-US" dirty="0">
                <a:solidFill>
                  <a:srgbClr val="6B6B6B"/>
                </a:solidFill>
              </a:rPr>
              <a:t>This line sets the chart’s title</a:t>
            </a:r>
          </a:p>
          <a:p>
            <a:pPr marL="627063" indent="-225425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01" b="97383"/>
          <a:stretch/>
        </p:blipFill>
        <p:spPr>
          <a:xfrm>
            <a:off x="2516776" y="3187336"/>
            <a:ext cx="5544782" cy="5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8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41363" lvl="1" indent="-457200">
              <a:buFont typeface="+mj-lt"/>
              <a:buAutoNum type="arabicPeriod" startAt="4"/>
            </a:pPr>
            <a:r>
              <a:rPr lang="en-US" dirty="0" err="1">
                <a:solidFill>
                  <a:srgbClr val="00B050"/>
                </a:solidFill>
              </a:rPr>
              <a:t>x_range</a:t>
            </a:r>
            <a:r>
              <a:rPr lang="en-US" dirty="0">
                <a:solidFill>
                  <a:srgbClr val="00B050"/>
                </a:solidFill>
              </a:rPr>
              <a:t>:  </a:t>
            </a:r>
            <a:r>
              <a:rPr lang="en-US" dirty="0">
                <a:solidFill>
                  <a:srgbClr val="6B6B6B"/>
                </a:solidFill>
              </a:rPr>
              <a:t>This line sets the value range for the x axis.  To change the value range, change the number to the value desired. Please note this value needs to be a whole number and is not limited to any particular upper level.</a:t>
            </a:r>
          </a:p>
          <a:p>
            <a:pPr marL="741363" lvl="1" indent="-457200">
              <a:buFont typeface="+mj-lt"/>
              <a:buAutoNum type="arabicPeriod" startAt="4"/>
            </a:pPr>
            <a:endParaRPr lang="en-US" dirty="0">
              <a:solidFill>
                <a:srgbClr val="6B6B6B"/>
              </a:solidFill>
            </a:endParaRPr>
          </a:p>
          <a:p>
            <a:pPr marL="741363" lvl="1" indent="-457200">
              <a:buFont typeface="+mj-lt"/>
              <a:buAutoNum type="arabicPeriod" startAt="4"/>
            </a:pPr>
            <a:endParaRPr lang="en-US" dirty="0">
              <a:solidFill>
                <a:srgbClr val="6B6B6B"/>
              </a:solidFill>
            </a:endParaRPr>
          </a:p>
          <a:p>
            <a:pPr marL="741363" lvl="1" indent="-457200">
              <a:buFont typeface="+mj-lt"/>
              <a:buAutoNum type="arabicPeriod" startAt="4"/>
            </a:pPr>
            <a:endParaRPr lang="en-US" dirty="0">
              <a:solidFill>
                <a:srgbClr val="6B6B6B"/>
              </a:solidFill>
            </a:endParaRPr>
          </a:p>
          <a:p>
            <a:pPr marL="741363" lvl="1" indent="-457200">
              <a:buFont typeface="+mj-lt"/>
              <a:buAutoNum type="arabicPeriod" startAt="4"/>
            </a:pPr>
            <a:endParaRPr lang="en-US" dirty="0">
              <a:solidFill>
                <a:srgbClr val="6B6B6B"/>
              </a:solidFill>
            </a:endParaRPr>
          </a:p>
          <a:p>
            <a:pPr marL="741363" lvl="1" indent="-457200">
              <a:buFont typeface="+mj-lt"/>
              <a:buAutoNum type="arabicPeriod" startAt="4"/>
            </a:pPr>
            <a:endParaRPr lang="en-US" dirty="0">
              <a:solidFill>
                <a:srgbClr val="6B6B6B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70" b="97691"/>
          <a:stretch/>
        </p:blipFill>
        <p:spPr>
          <a:xfrm>
            <a:off x="2838995" y="3629686"/>
            <a:ext cx="4293326" cy="5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39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41363" lvl="1" indent="-457200">
              <a:buFont typeface="+mj-lt"/>
              <a:buAutoNum type="arabicPeriod" startAt="2"/>
            </a:pPr>
            <a:endParaRPr lang="en-US" dirty="0">
              <a:solidFill>
                <a:srgbClr val="6B6B6B"/>
              </a:solidFill>
            </a:endParaRPr>
          </a:p>
          <a:p>
            <a:pPr marL="741363" lvl="1" indent="-457200">
              <a:buFont typeface="+mj-lt"/>
              <a:buAutoNum type="arabicPeriod" startAt="5"/>
            </a:pPr>
            <a:r>
              <a:rPr lang="en-US" dirty="0">
                <a:solidFill>
                  <a:srgbClr val="00B050"/>
                </a:solidFill>
              </a:rPr>
              <a:t>Color: </a:t>
            </a:r>
            <a:r>
              <a:rPr lang="en-US" dirty="0">
                <a:solidFill>
                  <a:srgbClr val="6B6B6B"/>
                </a:solidFill>
              </a:rPr>
              <a:t>This line sets the color of each of the value sets for example: </a:t>
            </a:r>
            <a:r>
              <a:rPr lang="en-US" dirty="0">
                <a:solidFill>
                  <a:srgbClr val="00B050"/>
                </a:solidFill>
              </a:rPr>
              <a:t>color_column1: ‘black’  </a:t>
            </a:r>
            <a:r>
              <a:rPr lang="en-US" dirty="0">
                <a:solidFill>
                  <a:srgbClr val="6B6B6B"/>
                </a:solidFill>
              </a:rPr>
              <a:t>To change the color, change the text within the quote marks. Each color column number corresponds to the data set with the same column number.  For a list of available colors, please visit: </a:t>
            </a:r>
            <a:r>
              <a:rPr lang="en-US" dirty="0"/>
              <a:t>http://matplotlib.org/examples/color/named_colors.html </a:t>
            </a:r>
            <a:endParaRPr lang="en-US" dirty="0">
              <a:solidFill>
                <a:srgbClr val="6B6B6B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14" b="90357"/>
          <a:stretch/>
        </p:blipFill>
        <p:spPr>
          <a:xfrm>
            <a:off x="2222428" y="3500847"/>
            <a:ext cx="6595344" cy="18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8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42950" indent="-457200">
              <a:buClr>
                <a:schemeClr val="accent6">
                  <a:lumMod val="50000"/>
                </a:schemeClr>
              </a:buClr>
              <a:buFont typeface="+mj-lt"/>
              <a:buAutoNum type="arabicPeriod" startAt="6"/>
            </a:pPr>
            <a:r>
              <a:rPr lang="en-US" dirty="0">
                <a:solidFill>
                  <a:srgbClr val="00B050"/>
                </a:solidFill>
              </a:rPr>
              <a:t>x: ‘</a:t>
            </a:r>
            <a:r>
              <a:rPr lang="en-US" dirty="0" err="1">
                <a:solidFill>
                  <a:srgbClr val="00B050"/>
                </a:solidFill>
              </a:rPr>
              <a:t>Time_series</a:t>
            </a:r>
            <a:r>
              <a:rPr lang="en-US" dirty="0">
                <a:solidFill>
                  <a:srgbClr val="00B050"/>
                </a:solidFill>
              </a:rPr>
              <a:t>’  </a:t>
            </a:r>
            <a:r>
              <a:rPr lang="en-US" dirty="0"/>
              <a:t>This line sets the axis name for the x axis.  To change the axis name, change the text in the quotes</a:t>
            </a:r>
          </a:p>
          <a:p>
            <a:pPr indent="0">
              <a:buClr>
                <a:schemeClr val="accent6">
                  <a:lumMod val="50000"/>
                </a:schemeClr>
              </a:buClr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00" b="96219"/>
          <a:stretch/>
        </p:blipFill>
        <p:spPr>
          <a:xfrm>
            <a:off x="3466013" y="3460120"/>
            <a:ext cx="4275908" cy="70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1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>
                <a:solidFill>
                  <a:srgbClr val="00B050"/>
                </a:solidFill>
              </a:rPr>
              <a:t>Columns:  </a:t>
            </a:r>
            <a:r>
              <a:rPr lang="en-US" dirty="0"/>
              <a:t>This section determines what data is included in the graph. Beginning from the left column, count to the column you would like to use (be sure to begin counting with </a:t>
            </a:r>
            <a:r>
              <a:rPr lang="en-US" dirty="0">
                <a:solidFill>
                  <a:srgbClr val="FF0000"/>
                </a:solidFill>
              </a:rPr>
              <a:t>0 NOT 1</a:t>
            </a:r>
            <a:r>
              <a:rPr lang="en-US" dirty="0"/>
              <a:t>) For example you can choose the second column by changing column 1 to “yes” </a:t>
            </a:r>
            <a:r>
              <a:rPr lang="en-US" dirty="0">
                <a:solidFill>
                  <a:srgbClr val="FF0000"/>
                </a:solidFill>
              </a:rPr>
              <a:t>CAUTION!: if you receive an error, you might have chosen a column that has no data, double check that you chose a populated column.  In addition all columns used must be the same length or an error will occur.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86" b="90611"/>
          <a:stretch/>
        </p:blipFill>
        <p:spPr>
          <a:xfrm>
            <a:off x="3692434" y="4187060"/>
            <a:ext cx="3174903" cy="130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35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46125" indent="-457200">
              <a:buClr>
                <a:schemeClr val="accent6">
                  <a:lumMod val="50000"/>
                </a:schemeClr>
              </a:buClr>
              <a:buFont typeface="+mj-lt"/>
              <a:buAutoNum type="arabicPeriod" startAt="8"/>
            </a:pPr>
            <a:r>
              <a:rPr lang="en-US" dirty="0">
                <a:solidFill>
                  <a:srgbClr val="00B050"/>
                </a:solidFill>
              </a:rPr>
              <a:t>Y: </a:t>
            </a:r>
            <a:r>
              <a:rPr lang="en-US" dirty="0">
                <a:solidFill>
                  <a:srgbClr val="6B6B6B"/>
                </a:solidFill>
              </a:rPr>
              <a:t>This segment sets the Y axis settings</a:t>
            </a:r>
          </a:p>
          <a:p>
            <a:pPr marL="1030288" lvl="1" indent="-4572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en-US" dirty="0" err="1">
                <a:solidFill>
                  <a:srgbClr val="00B050"/>
                </a:solidFill>
              </a:rPr>
              <a:t>y_access_label</a:t>
            </a:r>
            <a:r>
              <a:rPr lang="en-US" dirty="0">
                <a:solidFill>
                  <a:srgbClr val="00B050"/>
                </a:solidFill>
              </a:rPr>
              <a:t> : ‘</a:t>
            </a:r>
            <a:r>
              <a:rPr lang="en-US" dirty="0" err="1">
                <a:solidFill>
                  <a:srgbClr val="00B050"/>
                </a:solidFill>
              </a:rPr>
              <a:t>Time_Stamp</a:t>
            </a:r>
            <a:r>
              <a:rPr lang="en-US" dirty="0">
                <a:solidFill>
                  <a:srgbClr val="00B050"/>
                </a:solidFill>
              </a:rPr>
              <a:t>’:  </a:t>
            </a:r>
            <a:r>
              <a:rPr lang="en-US" dirty="0">
                <a:solidFill>
                  <a:srgbClr val="6B6B6B"/>
                </a:solidFill>
              </a:rPr>
              <a:t>This line sets the y label for the y axis.  To change the label, change the text in quotes.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7" b="92766"/>
          <a:stretch/>
        </p:blipFill>
        <p:spPr>
          <a:xfrm>
            <a:off x="2438399" y="3399159"/>
            <a:ext cx="5167220" cy="8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2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82112" y="2351315"/>
            <a:ext cx="8590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000" b="1" u="sng" dirty="0"/>
              <a:t>Installation Guide</a:t>
            </a:r>
            <a:endParaRPr lang="en-US" sz="6000" u="sng" dirty="0"/>
          </a:p>
        </p:txBody>
      </p:sp>
    </p:spTree>
    <p:extLst>
      <p:ext uri="{BB962C8B-B14F-4D97-AF65-F5344CB8AC3E}">
        <p14:creationId xmlns:p14="http://schemas.microsoft.com/office/powerpoint/2010/main" val="2902789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027113" indent="-457200">
              <a:buFont typeface="+mj-lt"/>
              <a:buAutoNum type="arabicPeriod" startAt="2"/>
            </a:pPr>
            <a:r>
              <a:rPr lang="en-US" dirty="0">
                <a:solidFill>
                  <a:srgbClr val="00B050"/>
                </a:solidFill>
              </a:rPr>
              <a:t>label1 : ‘Custom’:  </a:t>
            </a:r>
            <a:r>
              <a:rPr lang="en-US" dirty="0">
                <a:solidFill>
                  <a:srgbClr val="6B6B6B"/>
                </a:solidFill>
              </a:rPr>
              <a:t>This line changes the legend for data set 1.  To change the legend, change the text in quotes.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87" b="96219"/>
          <a:stretch/>
        </p:blipFill>
        <p:spPr>
          <a:xfrm>
            <a:off x="3161211" y="3498745"/>
            <a:ext cx="4458789" cy="6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6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44" y="1128713"/>
            <a:ext cx="5822949" cy="4367212"/>
          </a:xfrm>
        </p:spPr>
      </p:pic>
      <p:sp>
        <p:nvSpPr>
          <p:cNvPr id="5" name="Oval 4"/>
          <p:cNvSpPr/>
          <p:nvPr/>
        </p:nvSpPr>
        <p:spPr>
          <a:xfrm>
            <a:off x="5496231" y="1945843"/>
            <a:ext cx="1241068" cy="3291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5" idx="2"/>
          </p:cNvCxnSpPr>
          <p:nvPr/>
        </p:nvCxnSpPr>
        <p:spPr>
          <a:xfrm>
            <a:off x="2597944" y="1945843"/>
            <a:ext cx="2898287" cy="1645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90764" y="1761177"/>
            <a:ext cx="115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Title: P24</a:t>
            </a:r>
          </a:p>
        </p:txBody>
      </p:sp>
      <p:sp>
        <p:nvSpPr>
          <p:cNvPr id="9" name="Oval 8"/>
          <p:cNvSpPr/>
          <p:nvPr/>
        </p:nvSpPr>
        <p:spPr>
          <a:xfrm>
            <a:off x="4529405" y="1397203"/>
            <a:ext cx="1241068" cy="3291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88337" y="1486615"/>
            <a:ext cx="1241068" cy="6969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361" y="130328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Label1: P30 / Color: P26 </a:t>
            </a:r>
          </a:p>
        </p:txBody>
      </p:sp>
      <p:sp>
        <p:nvSpPr>
          <p:cNvPr id="14" name="Oval 13"/>
          <p:cNvSpPr/>
          <p:nvPr/>
        </p:nvSpPr>
        <p:spPr>
          <a:xfrm>
            <a:off x="5503546" y="5201107"/>
            <a:ext cx="1072819" cy="2948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644445" y="5331333"/>
            <a:ext cx="2859101" cy="171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94354" y="52011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X: P27</a:t>
            </a:r>
          </a:p>
        </p:txBody>
      </p:sp>
      <p:sp>
        <p:nvSpPr>
          <p:cNvPr id="18" name="Oval 17"/>
          <p:cNvSpPr/>
          <p:nvPr/>
        </p:nvSpPr>
        <p:spPr>
          <a:xfrm rot="16200000">
            <a:off x="2604519" y="3508361"/>
            <a:ext cx="1072819" cy="29481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21254" y="3667253"/>
            <a:ext cx="27226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0055" y="3471104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5A5A5A"/>
                </a:solidFill>
                <a:latin typeface="HelveticaNeueLT Std Med" pitchFamily="34" charset="0"/>
              </a:rPr>
              <a:t>Y_access_label</a:t>
            </a:r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: P29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62963" y="5126593"/>
            <a:ext cx="2444573" cy="85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9278" y="494192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B6B6B"/>
                </a:solidFill>
              </a:rPr>
              <a:t>x_range</a:t>
            </a:r>
            <a:r>
              <a:rPr lang="en-US" dirty="0">
                <a:solidFill>
                  <a:srgbClr val="6B6B6B"/>
                </a:solidFill>
              </a:rPr>
              <a:t>: P25</a:t>
            </a:r>
            <a:endParaRPr lang="en-US" dirty="0">
              <a:solidFill>
                <a:srgbClr val="6B6B6B"/>
              </a:solidFill>
              <a:latin typeface="HelveticaNeueLT Std M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322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28254" y="2591553"/>
            <a:ext cx="9875520" cy="4367122"/>
          </a:xfrm>
        </p:spPr>
        <p:txBody>
          <a:bodyPr/>
          <a:lstStyle/>
          <a:p>
            <a:pPr marL="0" indent="0">
              <a:buNone/>
            </a:pPr>
            <a:r>
              <a:rPr lang="en-US" sz="6000" b="1" u="sng" dirty="0">
                <a:solidFill>
                  <a:srgbClr val="5A5A5A"/>
                </a:solidFill>
              </a:rPr>
              <a:t>Program Execution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0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rgbClr val="5A5A5A"/>
                </a:solidFill>
              </a:rPr>
              <a:t>Program Execution Guide: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Windows Users:</a:t>
            </a:r>
          </a:p>
          <a:p>
            <a:pPr marL="741363" lvl="1" indent="-457200">
              <a:buFont typeface="+mj-lt"/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Configure the program by changing the configuration file, please see the Configuration File Guide. Page 6</a:t>
            </a:r>
          </a:p>
        </p:txBody>
      </p:sp>
    </p:spTree>
    <p:extLst>
      <p:ext uri="{BB962C8B-B14F-4D97-AF65-F5344CB8AC3E}">
        <p14:creationId xmlns:p14="http://schemas.microsoft.com/office/powerpoint/2010/main" val="47982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14400" indent="-457200">
              <a:buFont typeface="+mj-lt"/>
              <a:buAutoNum type="arabicPeriod" startAt="2"/>
            </a:pPr>
            <a:r>
              <a:rPr lang="en-US" dirty="0">
                <a:solidFill>
                  <a:srgbClr val="5A5A5A"/>
                </a:solidFill>
              </a:rPr>
              <a:t>Open an Anaconda prompt terminal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8" r="66580" b="259"/>
          <a:stretch/>
        </p:blipFill>
        <p:spPr>
          <a:xfrm>
            <a:off x="3718560" y="2116182"/>
            <a:ext cx="3361509" cy="324829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849189" y="2220686"/>
            <a:ext cx="1149531" cy="40059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03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919162" indent="-457200">
              <a:buFont typeface="+mj-lt"/>
              <a:buAutoNum type="arabicPeriod" startAt="3"/>
            </a:pPr>
            <a:r>
              <a:rPr lang="en-US" dirty="0">
                <a:solidFill>
                  <a:srgbClr val="5A5A5A"/>
                </a:solidFill>
              </a:rPr>
              <a:t>Change the directory to the file path containing the program.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7" t="50948" r="31255" b="38893"/>
          <a:stretch/>
        </p:blipFill>
        <p:spPr>
          <a:xfrm>
            <a:off x="1776549" y="2462988"/>
            <a:ext cx="7616042" cy="169817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41371" y="3056709"/>
            <a:ext cx="3553098" cy="66185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96925" indent="-457200">
              <a:buFont typeface="+mj-lt"/>
              <a:buAutoNum type="arabicPeriod" startAt="4"/>
            </a:pPr>
            <a:r>
              <a:rPr lang="en-US" dirty="0"/>
              <a:t>To execute the program type: </a:t>
            </a:r>
            <a:r>
              <a:rPr lang="en-US" dirty="0">
                <a:solidFill>
                  <a:srgbClr val="00B050"/>
                </a:solidFill>
              </a:rPr>
              <a:t>python csv_plotter_v2.py</a:t>
            </a:r>
          </a:p>
          <a:p>
            <a:pPr marL="796925" indent="-457200">
              <a:buFont typeface="+mj-lt"/>
              <a:buAutoNum type="arabicPeriod" startAt="4"/>
            </a:pPr>
            <a:r>
              <a:rPr lang="en-US" dirty="0"/>
              <a:t>The resulting graph will pop up on screen and the </a:t>
            </a:r>
            <a:r>
              <a:rPr lang="en-US" dirty="0" err="1"/>
              <a:t>png</a:t>
            </a:r>
            <a:r>
              <a:rPr lang="en-US" dirty="0"/>
              <a:t> file will be saved to the same folder that python program is located  </a:t>
            </a:r>
            <a:r>
              <a:rPr lang="en-US" dirty="0">
                <a:solidFill>
                  <a:srgbClr val="FF0000"/>
                </a:solidFill>
              </a:rPr>
              <a:t>Please note:  The program will continue to run until the graph image is closed.  In the case of plotting both a line graph and bar graph at the same time, the bar graph will appear after closing the line graph.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9" t="63277" r="25886" b="30012"/>
          <a:stretch/>
        </p:blipFill>
        <p:spPr>
          <a:xfrm>
            <a:off x="1521667" y="4223287"/>
            <a:ext cx="8450680" cy="94539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45594" y="4486979"/>
            <a:ext cx="2634196" cy="41801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40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Ubuntu/Linux users:</a:t>
            </a:r>
          </a:p>
          <a:p>
            <a:pPr marL="741363" lvl="1" indent="-457200">
              <a:buFont typeface="+mj-lt"/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Configure the program by changing the configuration file, please see the Configuration File Guide. Page 6</a:t>
            </a:r>
          </a:p>
          <a:p>
            <a:pPr marL="741363" lvl="1" indent="-457200">
              <a:buFont typeface="+mj-lt"/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Open a terminal</a:t>
            </a:r>
          </a:p>
          <a:p>
            <a:pPr marL="741363" lvl="1" indent="-457200">
              <a:buFont typeface="+mj-lt"/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Change the directory to the file path containing the program.</a:t>
            </a:r>
            <a:endParaRPr lang="en-US" dirty="0"/>
          </a:p>
          <a:p>
            <a:pPr marL="741363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4" t="21224" r="50563" b="68458"/>
          <a:stretch/>
        </p:blipFill>
        <p:spPr>
          <a:xfrm>
            <a:off x="2055222" y="3631475"/>
            <a:ext cx="6120693" cy="148045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15568" y="4188823"/>
            <a:ext cx="2391221" cy="58347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66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796925" indent="-457200">
              <a:buFont typeface="+mj-lt"/>
              <a:buAutoNum type="arabicPeriod" startAt="4"/>
            </a:pPr>
            <a:r>
              <a:rPr lang="en-US" dirty="0"/>
              <a:t>To execute the program type: csv_plotter_v2.py</a:t>
            </a:r>
          </a:p>
          <a:p>
            <a:pPr marL="796925" indent="-457200">
              <a:buFont typeface="+mj-lt"/>
              <a:buAutoNum type="arabicPeriod" startAt="4"/>
            </a:pPr>
            <a:r>
              <a:rPr lang="en-US" dirty="0"/>
              <a:t>The resulting graph will pop up on screen and the </a:t>
            </a:r>
            <a:r>
              <a:rPr lang="en-US" dirty="0" err="1"/>
              <a:t>png</a:t>
            </a:r>
            <a:r>
              <a:rPr lang="en-US" dirty="0"/>
              <a:t> file will be saved to the same folder that python program is located. </a:t>
            </a:r>
            <a:r>
              <a:rPr lang="en-US" dirty="0">
                <a:solidFill>
                  <a:srgbClr val="FF0000"/>
                </a:solidFill>
              </a:rPr>
              <a:t>Please note:  The program will continue to run until the graph image is closed.  In the case of plotting both a line graph and bar graph at the same time, the bar graph will appear after closing the line graph.</a:t>
            </a:r>
            <a:endParaRPr lang="en-US" dirty="0"/>
          </a:p>
          <a:p>
            <a:pPr marL="0" indent="339725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t="59877" r="21126" b="23337"/>
          <a:stretch/>
        </p:blipFill>
        <p:spPr>
          <a:xfrm>
            <a:off x="347953" y="4060482"/>
            <a:ext cx="10311185" cy="15588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26675" y="4182403"/>
            <a:ext cx="3039291" cy="65749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Installation Guide</a:t>
            </a:r>
            <a:r>
              <a:rPr lang="en-US" u="sng" dirty="0"/>
              <a:t>:</a:t>
            </a:r>
          </a:p>
          <a:p>
            <a:pPr marL="457200" indent="-457200">
              <a:buAutoNum type="arabicPeriod"/>
            </a:pPr>
            <a:r>
              <a:rPr lang="en-US" dirty="0"/>
              <a:t>Place the configuration file: </a:t>
            </a:r>
            <a:r>
              <a:rPr lang="en-US" dirty="0" err="1">
                <a:solidFill>
                  <a:srgbClr val="5A5A5A"/>
                </a:solidFill>
              </a:rPr>
              <a:t>csv_plotter_config.yml</a:t>
            </a:r>
            <a:r>
              <a:rPr lang="en-US" dirty="0">
                <a:solidFill>
                  <a:srgbClr val="5A5A5A"/>
                </a:solidFill>
              </a:rPr>
              <a:t> and the program file: csv_plotter_v2.py into the desired folder.  </a:t>
            </a:r>
            <a:r>
              <a:rPr lang="en-US" dirty="0">
                <a:solidFill>
                  <a:srgbClr val="FF0000"/>
                </a:solidFill>
              </a:rPr>
              <a:t>Note: Please make sure both files are in the same folder, otherwise the program will not work.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For Windows Installations:</a:t>
            </a:r>
          </a:p>
          <a:p>
            <a:pPr marL="741363" lvl="1" indent="-457200">
              <a:buFont typeface="Arial" pitchFamily="34" charset="0"/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Download Anaconda from </a:t>
            </a:r>
            <a:r>
              <a:rPr lang="en-US" dirty="0">
                <a:solidFill>
                  <a:srgbClr val="5A5A5A"/>
                </a:solidFill>
                <a:hlinkClick r:id="rId2"/>
              </a:rPr>
              <a:t>https://www.continuum.io/downloads</a:t>
            </a:r>
            <a:r>
              <a:rPr lang="en-US" dirty="0">
                <a:solidFill>
                  <a:srgbClr val="5A5A5A"/>
                </a:solidFill>
              </a:rPr>
              <a:t>  Anaconda is a python download that contains all of the libraries needed to run </a:t>
            </a:r>
            <a:r>
              <a:rPr lang="en-US" dirty="0" err="1">
                <a:solidFill>
                  <a:srgbClr val="5A5A5A"/>
                </a:solidFill>
              </a:rPr>
              <a:t>CSV_Plotter</a:t>
            </a:r>
            <a:endParaRPr lang="en-US" dirty="0">
              <a:solidFill>
                <a:srgbClr val="5A5A5A"/>
              </a:solidFill>
            </a:endParaRPr>
          </a:p>
          <a:p>
            <a:pPr marL="741363" lvl="1" indent="-457200">
              <a:buFont typeface="Arial" pitchFamily="34" charset="0"/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Choose to download either the 64bit or 32bit version of Python 3.5 version depending on your computer, then follow the prompts</a:t>
            </a:r>
            <a:endParaRPr lang="en-US" dirty="0"/>
          </a:p>
          <a:p>
            <a:pPr marL="741363" lvl="1" indent="-457200">
              <a:buAutoNum type="arabicPeriod"/>
            </a:pPr>
            <a:endParaRPr lang="en-US" dirty="0">
              <a:solidFill>
                <a:srgbClr val="5A5A5A"/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1" t="18987" r="21163" b="24881"/>
          <a:stretch/>
        </p:blipFill>
        <p:spPr>
          <a:xfrm>
            <a:off x="3274152" y="1776549"/>
            <a:ext cx="4458788" cy="2455817"/>
          </a:xfrm>
        </p:spPr>
      </p:pic>
      <p:sp>
        <p:nvSpPr>
          <p:cNvPr id="5" name="Oval 4"/>
          <p:cNvSpPr/>
          <p:nvPr/>
        </p:nvSpPr>
        <p:spPr>
          <a:xfrm>
            <a:off x="5608321" y="2177143"/>
            <a:ext cx="2046242" cy="56605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654563" y="2460172"/>
            <a:ext cx="74920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4731" y="2177143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Click here for 64 bit</a:t>
            </a:r>
          </a:p>
          <a:p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Version.</a:t>
            </a:r>
          </a:p>
        </p:txBody>
      </p:sp>
    </p:spTree>
    <p:extLst>
      <p:ext uri="{BB962C8B-B14F-4D97-AF65-F5344CB8AC3E}">
        <p14:creationId xmlns:p14="http://schemas.microsoft.com/office/powerpoint/2010/main" val="302843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>
                <a:solidFill>
                  <a:srgbClr val="5A5A5A"/>
                </a:solidFill>
              </a:rPr>
              <a:t>For Ubuntu Installations:</a:t>
            </a:r>
          </a:p>
          <a:p>
            <a:pPr marL="741363" lvl="1" indent="-457200">
              <a:buFont typeface="+mj-lt"/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Most Ubuntu installations will have python pre-installed with the operating system.  In order to run this program the </a:t>
            </a:r>
            <a:r>
              <a:rPr lang="en-US" dirty="0" err="1">
                <a:solidFill>
                  <a:srgbClr val="5A5A5A"/>
                </a:solidFill>
              </a:rPr>
              <a:t>matplot</a:t>
            </a:r>
            <a:r>
              <a:rPr lang="en-US" dirty="0">
                <a:solidFill>
                  <a:srgbClr val="5A5A5A"/>
                </a:solidFill>
              </a:rPr>
              <a:t> library will need to be installed</a:t>
            </a:r>
          </a:p>
          <a:p>
            <a:pPr marL="741363" lvl="1" indent="-457200">
              <a:buFont typeface="+mj-lt"/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Open a Terminal window and type: </a:t>
            </a:r>
            <a:r>
              <a:rPr lang="en-US" dirty="0" err="1">
                <a:solidFill>
                  <a:srgbClr val="5A5A5A"/>
                </a:solidFill>
              </a:rPr>
              <a:t>sudo</a:t>
            </a:r>
            <a:r>
              <a:rPr lang="en-US" dirty="0">
                <a:solidFill>
                  <a:srgbClr val="5A5A5A"/>
                </a:solidFill>
              </a:rPr>
              <a:t> apt-get install python-pip</a:t>
            </a:r>
          </a:p>
          <a:p>
            <a:pPr marL="741363" lvl="1" indent="-457200">
              <a:buFont typeface="+mj-lt"/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Press enter then type: </a:t>
            </a:r>
            <a:r>
              <a:rPr lang="en-US" dirty="0" err="1">
                <a:solidFill>
                  <a:srgbClr val="5A5A5A"/>
                </a:solidFill>
              </a:rPr>
              <a:t>sudo</a:t>
            </a:r>
            <a:r>
              <a:rPr lang="en-US" dirty="0">
                <a:solidFill>
                  <a:srgbClr val="5A5A5A"/>
                </a:solidFill>
              </a:rPr>
              <a:t> pip install </a:t>
            </a:r>
            <a:r>
              <a:rPr lang="en-US" dirty="0" err="1">
                <a:solidFill>
                  <a:srgbClr val="5A5A5A"/>
                </a:solidFill>
              </a:rPr>
              <a:t>matplotlib</a:t>
            </a:r>
            <a:endParaRPr lang="en-US" dirty="0">
              <a:solidFill>
                <a:srgbClr val="5A5A5A"/>
              </a:solidFill>
            </a:endParaRPr>
          </a:p>
          <a:p>
            <a:pPr marL="741363" lvl="1" indent="-457200">
              <a:buFont typeface="+mj-lt"/>
              <a:buAutoNum type="arabicPeriod"/>
            </a:pPr>
            <a:r>
              <a:rPr lang="en-US" dirty="0">
                <a:solidFill>
                  <a:srgbClr val="5A5A5A"/>
                </a:solidFill>
              </a:rPr>
              <a:t>Press enter and installation is complete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3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9843" y="2460925"/>
            <a:ext cx="9875520" cy="4367122"/>
          </a:xfrm>
        </p:spPr>
        <p:txBody>
          <a:bodyPr/>
          <a:lstStyle/>
          <a:p>
            <a:pPr marL="0" indent="0">
              <a:buNone/>
            </a:pPr>
            <a:r>
              <a:rPr lang="en-US" sz="6000" b="1" u="sng" dirty="0"/>
              <a:t>Configuration File Guide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80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0" y="302771"/>
            <a:ext cx="9864090" cy="667226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Configuration File Guide:</a:t>
            </a:r>
          </a:p>
          <a:p>
            <a:pPr marL="0" indent="0">
              <a:buNone/>
            </a:pPr>
            <a:r>
              <a:rPr lang="en-US" dirty="0"/>
              <a:t>The configuration file is the location where all of the programs settings are determined.  To edit the configuration file, open in notepad </a:t>
            </a:r>
            <a:r>
              <a:rPr lang="en-US" dirty="0" err="1"/>
              <a:t>csv_plotter_config.yml</a:t>
            </a:r>
            <a:r>
              <a:rPr lang="en-US" dirty="0"/>
              <a:t>. </a:t>
            </a:r>
            <a:r>
              <a:rPr lang="en-US" dirty="0">
                <a:solidFill>
                  <a:srgbClr val="FF0000"/>
                </a:solidFill>
              </a:rPr>
              <a:t>Please note, the layout of configuration file is important and should not be changed.  The only area that should be changed by the user is the text held within quotes.  </a:t>
            </a:r>
          </a:p>
        </p:txBody>
      </p:sp>
    </p:spTree>
    <p:extLst>
      <p:ext uri="{BB962C8B-B14F-4D97-AF65-F5344CB8AC3E}">
        <p14:creationId xmlns:p14="http://schemas.microsoft.com/office/powerpoint/2010/main" val="49438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292929"/>
                </a:solidFill>
              </a:rPr>
              <a:t>CSV Plotter User Manual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configuration file is made up of 2 main sections separated by white space: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t="12622" r="61793" b="60606"/>
          <a:stretch/>
        </p:blipFill>
        <p:spPr>
          <a:xfrm>
            <a:off x="4432663" y="1672642"/>
            <a:ext cx="1593668" cy="38229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040777" y="3584138"/>
            <a:ext cx="249936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62743" y="234260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Line Graph Section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7706" y="438476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A5A5A"/>
                </a:solidFill>
                <a:latin typeface="HelveticaNeueLT Std Med" pitchFamily="34" charset="0"/>
              </a:rPr>
              <a:t>Bar Graph Section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26971" y="2527272"/>
            <a:ext cx="58347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457302" y="4569432"/>
            <a:ext cx="58347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840456"/>
      </p:ext>
    </p:extLst>
  </p:cSld>
  <p:clrMapOvr>
    <a:masterClrMapping/>
  </p:clrMapOvr>
</p:sld>
</file>

<file path=ppt/theme/theme1.xml><?xml version="1.0" encoding="utf-8"?>
<a:theme xmlns:a="http://schemas.openxmlformats.org/drawingml/2006/main" name="2003-Template-PP-420001-012313">
  <a:themeElements>
    <a:clrScheme name="Sensity">
      <a:dk1>
        <a:srgbClr val="595959"/>
      </a:dk1>
      <a:lt1>
        <a:sysClr val="window" lastClr="FFFFFF"/>
      </a:lt1>
      <a:dk2>
        <a:srgbClr val="1F497D"/>
      </a:dk2>
      <a:lt2>
        <a:srgbClr val="EEECE1"/>
      </a:lt2>
      <a:accent1>
        <a:srgbClr val="48B8E7"/>
      </a:accent1>
      <a:accent2>
        <a:srgbClr val="6B6B6B"/>
      </a:accent2>
      <a:accent3>
        <a:srgbClr val="C1D72E"/>
      </a:accent3>
      <a:accent4>
        <a:srgbClr val="ECC11B"/>
      </a:accent4>
      <a:accent5>
        <a:srgbClr val="C5242C"/>
      </a:accent5>
      <a:accent6>
        <a:srgbClr val="71C5E8"/>
      </a:accent6>
      <a:hlink>
        <a:srgbClr val="0000FF"/>
      </a:hlink>
      <a:folHlink>
        <a:srgbClr val="800080"/>
      </a:folHlink>
    </a:clrScheme>
    <a:fontScheme name="JuniperTemplate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rgbClr val="5A5A5A"/>
            </a:solidFill>
            <a:latin typeface="HelveticaNeueLT Std Med" pitchFamily="34" charset="0"/>
          </a:defRPr>
        </a:defPPr>
      </a:lstStyle>
    </a:txDef>
  </a:objectDefaults>
  <a:extraClrSchemeLst/>
  <a:custClrLst>
    <a:custClr name="presenter title">
      <a:srgbClr val="4D4D4D"/>
    </a:custClr>
    <a:custClr name="text title">
      <a:srgbClr val="292929"/>
    </a:custClr>
    <a:custClr name="subtitle blue">
      <a:srgbClr val="5D87A1"/>
    </a:custClr>
    <a:custClr name="axis">
      <a:srgbClr val="807F83"/>
    </a:custClr>
  </a:custClrLst>
  <a:extLst>
    <a:ext uri="{05A4C25C-085E-4340-85A3-A5531E510DB2}">
      <thm15:themeFamily xmlns:thm15="http://schemas.microsoft.com/office/thememl/2012/main" name="Sensity_PPT_Template_3.0_16x9_DNP7" id="{501A4EAF-66A7-4062-9EE2-E986B4974DA4}" vid="{C5AC04F5-41E6-4199-9275-6F144EBD27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Sensity_PPT_16x9_Template</Template>
  <TotalTime>8684</TotalTime>
  <Words>1663</Words>
  <Application>Microsoft Office PowerPoint</Application>
  <PresentationFormat>Custom</PresentationFormat>
  <Paragraphs>133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ＭＳ Ｐゴシック</vt:lpstr>
      <vt:lpstr>Arial</vt:lpstr>
      <vt:lpstr>Calibri</vt:lpstr>
      <vt:lpstr>HelveticaNeueLT Std Med</vt:lpstr>
      <vt:lpstr>2003-Template-PP-420001-012313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CSV Plotter User Manual</vt:lpstr>
      <vt:lpstr>Thank You</vt:lpstr>
    </vt:vector>
  </TitlesOfParts>
  <Company>Sensity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Gouveia</dc:creator>
  <cp:lastModifiedBy>James Gouveia</cp:lastModifiedBy>
  <cp:revision>170</cp:revision>
  <dcterms:created xsi:type="dcterms:W3CDTF">2016-09-20T17:13:11Z</dcterms:created>
  <dcterms:modified xsi:type="dcterms:W3CDTF">2016-09-26T18:28:47Z</dcterms:modified>
</cp:coreProperties>
</file>